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7"/>
  </p:notesMasterIdLst>
  <p:sldIdLst>
    <p:sldId id="256" r:id="rId2"/>
    <p:sldId id="424" r:id="rId3"/>
    <p:sldId id="480" r:id="rId4"/>
    <p:sldId id="485" r:id="rId5"/>
    <p:sldId id="263" r:id="rId6"/>
    <p:sldId id="384" r:id="rId7"/>
    <p:sldId id="470" r:id="rId8"/>
    <p:sldId id="601" r:id="rId9"/>
    <p:sldId id="507" r:id="rId10"/>
    <p:sldId id="508" r:id="rId11"/>
    <p:sldId id="509" r:id="rId12"/>
    <p:sldId id="512" r:id="rId13"/>
    <p:sldId id="513" r:id="rId14"/>
    <p:sldId id="514" r:id="rId15"/>
    <p:sldId id="515" r:id="rId16"/>
    <p:sldId id="425" r:id="rId17"/>
    <p:sldId id="516" r:id="rId18"/>
    <p:sldId id="517" r:id="rId19"/>
    <p:sldId id="518" r:id="rId20"/>
    <p:sldId id="519" r:id="rId21"/>
    <p:sldId id="520" r:id="rId22"/>
    <p:sldId id="521" r:id="rId23"/>
    <p:sldId id="522" r:id="rId24"/>
    <p:sldId id="523" r:id="rId25"/>
    <p:sldId id="524" r:id="rId26"/>
    <p:sldId id="525" r:id="rId27"/>
    <p:sldId id="436" r:id="rId28"/>
    <p:sldId id="563" r:id="rId29"/>
    <p:sldId id="526" r:id="rId30"/>
    <p:sldId id="527" r:id="rId31"/>
    <p:sldId id="528" r:id="rId32"/>
    <p:sldId id="529" r:id="rId33"/>
    <p:sldId id="530" r:id="rId34"/>
    <p:sldId id="659" r:id="rId35"/>
    <p:sldId id="532" r:id="rId36"/>
    <p:sldId id="533" r:id="rId37"/>
    <p:sldId id="534" r:id="rId38"/>
    <p:sldId id="535" r:id="rId39"/>
    <p:sldId id="536" r:id="rId40"/>
    <p:sldId id="537" r:id="rId41"/>
    <p:sldId id="538" r:id="rId42"/>
    <p:sldId id="539" r:id="rId43"/>
    <p:sldId id="540" r:id="rId44"/>
    <p:sldId id="541" r:id="rId45"/>
    <p:sldId id="542" r:id="rId46"/>
    <p:sldId id="543" r:id="rId47"/>
    <p:sldId id="544" r:id="rId48"/>
    <p:sldId id="440" r:id="rId49"/>
    <p:sldId id="545" r:id="rId50"/>
    <p:sldId id="691" r:id="rId51"/>
    <p:sldId id="692" r:id="rId52"/>
    <p:sldId id="693" r:id="rId53"/>
    <p:sldId id="550" r:id="rId54"/>
    <p:sldId id="551" r:id="rId55"/>
    <p:sldId id="694" r:id="rId56"/>
    <p:sldId id="553" r:id="rId57"/>
    <p:sldId id="554" r:id="rId58"/>
    <p:sldId id="695" r:id="rId59"/>
    <p:sldId id="556" r:id="rId60"/>
    <p:sldId id="557" r:id="rId61"/>
    <p:sldId id="696" r:id="rId62"/>
    <p:sldId id="558" r:id="rId63"/>
    <p:sldId id="560" r:id="rId64"/>
    <p:sldId id="561" r:id="rId65"/>
    <p:sldId id="379" r:id="rId66"/>
  </p:sldIdLst>
  <p:sldSz cx="12192000" cy="6858000"/>
  <p:notesSz cx="6858000" cy="9144000"/>
  <p:embeddedFontLst>
    <p:embeddedFont>
      <p:font typeface="Calibri" pitchFamily="34" charset="0"/>
      <p:regular r:id="rId68"/>
      <p:bold r:id="rId69"/>
      <p:italic r:id="rId70"/>
      <p:boldItalic r:id="rId71"/>
    </p:embeddedFont>
    <p:embeddedFont>
      <p:font typeface="Berlin Sans FB Demi" pitchFamily="34" charset="0"/>
      <p:bold r:id="rId72"/>
    </p:embeddedFont>
    <p:embeddedFont>
      <p:font typeface="微软雅黑" pitchFamily="34" charset="-122"/>
      <p:regular r:id="rId73"/>
      <p:bold r:id="rId74"/>
    </p:embeddedFont>
    <p:embeddedFont>
      <p:font typeface="Calibri Light" pitchFamily="34" charset="0"/>
      <p:regular r:id="rId75"/>
      <p:italic r:id="rId76"/>
    </p:embeddedFont>
    <p:embeddedFont>
      <p:font typeface="隶书" pitchFamily="49" charset="-122"/>
      <p:regular r:id="rId7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1007"/>
    <a:srgbClr val="BF6D07"/>
    <a:srgbClr val="0D0D0D"/>
    <a:srgbClr val="404040"/>
    <a:srgbClr val="F5F5F5"/>
    <a:srgbClr val="F93D32"/>
    <a:srgbClr val="202022"/>
    <a:srgbClr val="5A9ED6"/>
    <a:srgbClr val="F1F1F1"/>
    <a:srgbClr val="F731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06" autoAdjust="0"/>
    <p:restoredTop sz="90959" autoAdjust="0"/>
  </p:normalViewPr>
  <p:slideViewPr>
    <p:cSldViewPr snapToGrid="0" showGuides="1">
      <p:cViewPr varScale="1">
        <p:scale>
          <a:sx n="64" d="100"/>
          <a:sy n="64" d="100"/>
        </p:scale>
        <p:origin x="-996" y="-102"/>
      </p:cViewPr>
      <p:guideLst>
        <p:guide orient="horz" pos="1094"/>
        <p:guide orient="horz" pos="4065"/>
        <p:guide pos="325"/>
        <p:guide pos="7106"/>
        <p:guide pos="172"/>
        <p:guide pos="3840"/>
      </p:guideLst>
    </p:cSldViewPr>
  </p:slideViewPr>
  <p:notesTextViewPr>
    <p:cViewPr>
      <p:scale>
        <a:sx n="1" d="1"/>
        <a:sy n="1" d="1"/>
      </p:scale>
      <p:origin x="0" y="0"/>
    </p:cViewPr>
  </p:notesTextViewPr>
  <p:sorterViewPr>
    <p:cViewPr>
      <p:scale>
        <a:sx n="87" d="100"/>
        <a:sy n="8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7.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387EB66-2EB9-44FB-BDE3-207EEAD179C9}" type="doc">
      <dgm:prSet loTypeId="urn:microsoft.com/office/officeart/2005/8/layout/chevron2" loCatId="process" qsTypeId="urn:microsoft.com/office/officeart/2005/8/quickstyle/simple1#1" qsCatId="simple" csTypeId="urn:microsoft.com/office/officeart/2005/8/colors/accent1_2#1" csCatId="accent1" phldr="1"/>
      <dgm:spPr/>
      <dgm:t>
        <a:bodyPr/>
        <a:lstStyle/>
        <a:p>
          <a:endParaRPr lang="zh-CN" altLang="en-US"/>
        </a:p>
      </dgm:t>
    </dgm:pt>
    <dgm:pt modelId="{FCF7349B-C67A-4862-BB85-6690C35B1C96}">
      <dgm:prSet phldrT="[文本]" custT="1"/>
      <dgm:spPr/>
      <dgm:t>
        <a:bodyPr/>
        <a:lstStyle/>
        <a:p>
          <a:r>
            <a:rPr lang="zh-CN" altLang="en-US" sz="2400" b="1" dirty="0">
              <a:solidFill>
                <a:schemeClr val="tx1"/>
              </a:solidFill>
              <a:latin typeface="微软雅黑" pitchFamily="34" charset="-122"/>
              <a:ea typeface="微软雅黑" pitchFamily="34" charset="-122"/>
            </a:rPr>
            <a:t>诊断</a:t>
          </a:r>
        </a:p>
      </dgm:t>
    </dgm:pt>
    <dgm:pt modelId="{C1A19B4A-C24F-4765-9F08-6FFD850F8210}" type="parTrans" cxnId="{ACBBAF89-8347-40ED-AE50-CCA7EE47AE03}">
      <dgm:prSet/>
      <dgm:spPr/>
      <dgm:t>
        <a:bodyPr/>
        <a:lstStyle/>
        <a:p>
          <a:endParaRPr lang="zh-CN" altLang="en-US" b="1">
            <a:solidFill>
              <a:schemeClr val="tx1"/>
            </a:solidFill>
            <a:latin typeface="华康俪金黑W8(P)"/>
          </a:endParaRPr>
        </a:p>
      </dgm:t>
    </dgm:pt>
    <dgm:pt modelId="{5F48B56E-C6E9-478C-83C6-BFABE2B6E824}" type="sibTrans" cxnId="{ACBBAF89-8347-40ED-AE50-CCA7EE47AE03}">
      <dgm:prSet/>
      <dgm:spPr/>
      <dgm:t>
        <a:bodyPr/>
        <a:lstStyle/>
        <a:p>
          <a:endParaRPr lang="zh-CN" altLang="en-US" b="1">
            <a:solidFill>
              <a:schemeClr val="tx1"/>
            </a:solidFill>
            <a:latin typeface="华康俪金黑W8(P)"/>
          </a:endParaRPr>
        </a:p>
      </dgm:t>
    </dgm:pt>
    <dgm:pt modelId="{3E609A3C-A2AC-4ACB-9857-49835D806273}">
      <dgm:prSet phldrT="[文本]" custT="1"/>
      <dgm:spPr/>
      <dgm:t>
        <a:bodyPr/>
        <a:lstStyle/>
        <a:p>
          <a:r>
            <a:rPr lang="zh-CN" altLang="en-US" sz="2600" b="1" dirty="0">
              <a:solidFill>
                <a:schemeClr val="tx1"/>
              </a:solidFill>
              <a:latin typeface="微软雅黑" pitchFamily="34" charset="-122"/>
              <a:ea typeface="微软雅黑" pitchFamily="34" charset="-122"/>
            </a:rPr>
            <a:t>准确定位痛点</a:t>
          </a:r>
        </a:p>
      </dgm:t>
    </dgm:pt>
    <dgm:pt modelId="{C9231E62-7391-4E5B-A6CB-552D940A0AB9}" type="parTrans" cxnId="{A17329A2-C2B0-40D3-B0AC-745C061D961E}">
      <dgm:prSet/>
      <dgm:spPr/>
      <dgm:t>
        <a:bodyPr/>
        <a:lstStyle/>
        <a:p>
          <a:endParaRPr lang="zh-CN" altLang="en-US" b="1">
            <a:solidFill>
              <a:schemeClr val="tx1"/>
            </a:solidFill>
            <a:latin typeface="华康俪金黑W8(P)"/>
          </a:endParaRPr>
        </a:p>
      </dgm:t>
    </dgm:pt>
    <dgm:pt modelId="{B1A27E6D-2B9D-40C6-AB8B-3F7E3889F4DE}" type="sibTrans" cxnId="{A17329A2-C2B0-40D3-B0AC-745C061D961E}">
      <dgm:prSet/>
      <dgm:spPr/>
      <dgm:t>
        <a:bodyPr/>
        <a:lstStyle/>
        <a:p>
          <a:endParaRPr lang="zh-CN" altLang="en-US" b="1">
            <a:solidFill>
              <a:schemeClr val="tx1"/>
            </a:solidFill>
            <a:latin typeface="华康俪金黑W8(P)"/>
          </a:endParaRPr>
        </a:p>
      </dgm:t>
    </dgm:pt>
    <dgm:pt modelId="{062ECF6E-2B6B-4BF8-958E-1FA379DE6C5D}">
      <dgm:prSet phldrT="[文本]" custT="1"/>
      <dgm:spPr/>
      <dgm:t>
        <a:bodyPr/>
        <a:lstStyle/>
        <a:p>
          <a:r>
            <a:rPr lang="zh-CN" altLang="en-US" sz="2400" b="1" dirty="0">
              <a:solidFill>
                <a:schemeClr val="tx1"/>
              </a:solidFill>
              <a:latin typeface="微软雅黑" pitchFamily="34" charset="-122"/>
              <a:ea typeface="微软雅黑" pitchFamily="34" charset="-122"/>
            </a:rPr>
            <a:t>开方</a:t>
          </a:r>
        </a:p>
      </dgm:t>
    </dgm:pt>
    <dgm:pt modelId="{BC782BDE-8B55-42A9-B877-C11BB2B7865A}" type="parTrans" cxnId="{E03658BD-B7F9-43CA-B765-D7554CC787A3}">
      <dgm:prSet/>
      <dgm:spPr/>
      <dgm:t>
        <a:bodyPr/>
        <a:lstStyle/>
        <a:p>
          <a:endParaRPr lang="zh-CN" altLang="en-US" b="1">
            <a:solidFill>
              <a:schemeClr val="tx1"/>
            </a:solidFill>
            <a:latin typeface="华康俪金黑W8(P)"/>
          </a:endParaRPr>
        </a:p>
      </dgm:t>
    </dgm:pt>
    <dgm:pt modelId="{C46E646A-1DC2-40F9-9114-FF0760D97841}" type="sibTrans" cxnId="{E03658BD-B7F9-43CA-B765-D7554CC787A3}">
      <dgm:prSet/>
      <dgm:spPr/>
      <dgm:t>
        <a:bodyPr/>
        <a:lstStyle/>
        <a:p>
          <a:endParaRPr lang="zh-CN" altLang="en-US" b="1">
            <a:solidFill>
              <a:schemeClr val="tx1"/>
            </a:solidFill>
            <a:latin typeface="华康俪金黑W8(P)"/>
          </a:endParaRPr>
        </a:p>
      </dgm:t>
    </dgm:pt>
    <dgm:pt modelId="{5296B032-3D43-485C-AC4F-A093DDE4601F}">
      <dgm:prSet phldrT="[文本]" custT="1"/>
      <dgm:spPr/>
      <dgm:t>
        <a:bodyPr/>
        <a:lstStyle/>
        <a:p>
          <a:r>
            <a:rPr lang="zh-CN" altLang="en-US" sz="2600" b="1" dirty="0">
              <a:solidFill>
                <a:schemeClr val="tx1"/>
              </a:solidFill>
              <a:latin typeface="微软雅黑" pitchFamily="34" charset="-122"/>
              <a:ea typeface="微软雅黑" pitchFamily="34" charset="-122"/>
            </a:rPr>
            <a:t>提出合理解决方案</a:t>
          </a:r>
        </a:p>
      </dgm:t>
    </dgm:pt>
    <dgm:pt modelId="{F13CAAB0-AC78-4220-B800-90E007CCA568}" type="parTrans" cxnId="{67BD58CF-54FA-45CC-A170-6CF6A4C3EEF4}">
      <dgm:prSet/>
      <dgm:spPr/>
      <dgm:t>
        <a:bodyPr/>
        <a:lstStyle/>
        <a:p>
          <a:endParaRPr lang="zh-CN" altLang="en-US" b="1">
            <a:solidFill>
              <a:schemeClr val="tx1"/>
            </a:solidFill>
            <a:latin typeface="华康俪金黑W8(P)"/>
          </a:endParaRPr>
        </a:p>
      </dgm:t>
    </dgm:pt>
    <dgm:pt modelId="{A9E770A3-F7CB-4290-A0E0-497FC4E3C750}" type="sibTrans" cxnId="{67BD58CF-54FA-45CC-A170-6CF6A4C3EEF4}">
      <dgm:prSet/>
      <dgm:spPr/>
      <dgm:t>
        <a:bodyPr/>
        <a:lstStyle/>
        <a:p>
          <a:endParaRPr lang="zh-CN" altLang="en-US" b="1">
            <a:solidFill>
              <a:schemeClr val="tx1"/>
            </a:solidFill>
            <a:latin typeface="华康俪金黑W8(P)"/>
          </a:endParaRPr>
        </a:p>
      </dgm:t>
    </dgm:pt>
    <dgm:pt modelId="{4A1A6CA0-FFE9-4317-B035-89337C1CCD2C}">
      <dgm:prSet phldrT="[文本]" custT="1"/>
      <dgm:spPr/>
      <dgm:t>
        <a:bodyPr/>
        <a:lstStyle/>
        <a:p>
          <a:r>
            <a:rPr lang="zh-CN" altLang="en-US" sz="2400" b="1" dirty="0">
              <a:solidFill>
                <a:schemeClr val="tx1"/>
              </a:solidFill>
              <a:latin typeface="微软雅黑" pitchFamily="34" charset="-122"/>
              <a:ea typeface="微软雅黑" pitchFamily="34" charset="-122"/>
            </a:rPr>
            <a:t>配药</a:t>
          </a:r>
        </a:p>
      </dgm:t>
    </dgm:pt>
    <dgm:pt modelId="{507CC9C8-1FB0-4187-A06B-130A43AE0E54}" type="parTrans" cxnId="{2425A577-275E-4417-B1FB-F60FB250E301}">
      <dgm:prSet/>
      <dgm:spPr/>
      <dgm:t>
        <a:bodyPr/>
        <a:lstStyle/>
        <a:p>
          <a:endParaRPr lang="zh-CN" altLang="en-US" b="1">
            <a:solidFill>
              <a:schemeClr val="tx1"/>
            </a:solidFill>
            <a:latin typeface="华康俪金黑W8(P)"/>
          </a:endParaRPr>
        </a:p>
      </dgm:t>
    </dgm:pt>
    <dgm:pt modelId="{7B6FE1BF-848A-4F76-AC2B-1139F81FAB2C}" type="sibTrans" cxnId="{2425A577-275E-4417-B1FB-F60FB250E301}">
      <dgm:prSet/>
      <dgm:spPr/>
      <dgm:t>
        <a:bodyPr/>
        <a:lstStyle/>
        <a:p>
          <a:endParaRPr lang="zh-CN" altLang="en-US" b="1">
            <a:solidFill>
              <a:schemeClr val="tx1"/>
            </a:solidFill>
            <a:latin typeface="华康俪金黑W8(P)"/>
          </a:endParaRPr>
        </a:p>
      </dgm:t>
    </dgm:pt>
    <dgm:pt modelId="{A81F8F70-5E8D-4B3E-8F89-FE47186960C2}">
      <dgm:prSet phldrT="[文本]" custT="1"/>
      <dgm:spPr/>
      <dgm:t>
        <a:bodyPr/>
        <a:lstStyle/>
        <a:p>
          <a:r>
            <a:rPr lang="zh-CN" altLang="en-US" sz="2400" b="1" dirty="0">
              <a:solidFill>
                <a:schemeClr val="tx1"/>
              </a:solidFill>
              <a:latin typeface="微软雅黑" pitchFamily="34" charset="-122"/>
              <a:ea typeface="微软雅黑" pitchFamily="34" charset="-122"/>
            </a:rPr>
            <a:t>治疗</a:t>
          </a:r>
        </a:p>
      </dgm:t>
    </dgm:pt>
    <dgm:pt modelId="{F3296350-9D9D-4E99-BB1A-B57E5451E98A}" type="parTrans" cxnId="{3EA29B0D-6167-4EAC-98AA-966FE9725B10}">
      <dgm:prSet/>
      <dgm:spPr/>
      <dgm:t>
        <a:bodyPr/>
        <a:lstStyle/>
        <a:p>
          <a:endParaRPr lang="zh-CN" altLang="en-US" b="1">
            <a:solidFill>
              <a:schemeClr val="tx1"/>
            </a:solidFill>
            <a:latin typeface="华康俪金黑W8(P)"/>
          </a:endParaRPr>
        </a:p>
      </dgm:t>
    </dgm:pt>
    <dgm:pt modelId="{736A98DA-6A99-4BF0-A2FF-57A99E27BA83}" type="sibTrans" cxnId="{3EA29B0D-6167-4EAC-98AA-966FE9725B10}">
      <dgm:prSet/>
      <dgm:spPr/>
      <dgm:t>
        <a:bodyPr/>
        <a:lstStyle/>
        <a:p>
          <a:endParaRPr lang="zh-CN" altLang="en-US" b="1">
            <a:solidFill>
              <a:schemeClr val="tx1"/>
            </a:solidFill>
            <a:latin typeface="华康俪金黑W8(P)"/>
          </a:endParaRPr>
        </a:p>
      </dgm:t>
    </dgm:pt>
    <dgm:pt modelId="{5FAB027A-278E-4AB4-98EA-9B9BB7432D4C}">
      <dgm:prSet phldrT="[文本]" custT="1"/>
      <dgm:spPr/>
      <dgm:t>
        <a:bodyPr/>
        <a:lstStyle/>
        <a:p>
          <a:r>
            <a:rPr lang="zh-CN" altLang="en-US" sz="2600" b="1" dirty="0">
              <a:solidFill>
                <a:schemeClr val="tx1"/>
              </a:solidFill>
              <a:latin typeface="微软雅黑" pitchFamily="34" charset="-122"/>
              <a:ea typeface="微软雅黑" pitchFamily="34" charset="-122"/>
            </a:rPr>
            <a:t>设计开发软件系统</a:t>
          </a:r>
        </a:p>
      </dgm:t>
    </dgm:pt>
    <dgm:pt modelId="{5CA422FB-E4E5-4A03-8770-9CCC5EFE4A5C}" type="parTrans" cxnId="{D57EB0D3-CA34-4AD9-8FDB-E5773C235150}">
      <dgm:prSet/>
      <dgm:spPr/>
      <dgm:t>
        <a:bodyPr/>
        <a:lstStyle/>
        <a:p>
          <a:endParaRPr lang="zh-CN" altLang="en-US" b="1">
            <a:solidFill>
              <a:schemeClr val="tx1"/>
            </a:solidFill>
            <a:latin typeface="华康俪金黑W8(P)"/>
          </a:endParaRPr>
        </a:p>
      </dgm:t>
    </dgm:pt>
    <dgm:pt modelId="{768F023E-6382-4A37-84FB-DB280BEC0759}" type="sibTrans" cxnId="{D57EB0D3-CA34-4AD9-8FDB-E5773C235150}">
      <dgm:prSet/>
      <dgm:spPr/>
      <dgm:t>
        <a:bodyPr/>
        <a:lstStyle/>
        <a:p>
          <a:endParaRPr lang="zh-CN" altLang="en-US" b="1">
            <a:solidFill>
              <a:schemeClr val="tx1"/>
            </a:solidFill>
            <a:latin typeface="华康俪金黑W8(P)"/>
          </a:endParaRPr>
        </a:p>
      </dgm:t>
    </dgm:pt>
    <dgm:pt modelId="{449B0010-8BF7-4F0C-BEF1-6D2869F4A322}">
      <dgm:prSet phldrT="[文本]" custT="1"/>
      <dgm:spPr/>
      <dgm:t>
        <a:bodyPr/>
        <a:lstStyle/>
        <a:p>
          <a:r>
            <a:rPr lang="zh-CN" altLang="en-US" sz="2600" b="1" dirty="0">
              <a:solidFill>
                <a:schemeClr val="tx1"/>
              </a:solidFill>
              <a:latin typeface="微软雅黑" pitchFamily="34" charset="-122"/>
              <a:ea typeface="微软雅黑" pitchFamily="34" charset="-122"/>
            </a:rPr>
            <a:t>实施维护软件系统</a:t>
          </a:r>
        </a:p>
      </dgm:t>
    </dgm:pt>
    <dgm:pt modelId="{D3946E6C-0ADA-415B-9A0F-86E263E99B02}" type="parTrans" cxnId="{EEA78D89-52D0-438D-9873-4EDA924181E5}">
      <dgm:prSet/>
      <dgm:spPr/>
      <dgm:t>
        <a:bodyPr/>
        <a:lstStyle/>
        <a:p>
          <a:endParaRPr lang="zh-CN" altLang="en-US" b="1">
            <a:solidFill>
              <a:schemeClr val="tx1"/>
            </a:solidFill>
            <a:latin typeface="华康俪金黑W8(P)"/>
          </a:endParaRPr>
        </a:p>
      </dgm:t>
    </dgm:pt>
    <dgm:pt modelId="{9CD27C80-AC2E-4620-B6FA-BDFEA0BE484F}" type="sibTrans" cxnId="{EEA78D89-52D0-438D-9873-4EDA924181E5}">
      <dgm:prSet/>
      <dgm:spPr/>
      <dgm:t>
        <a:bodyPr/>
        <a:lstStyle/>
        <a:p>
          <a:endParaRPr lang="zh-CN" altLang="en-US" b="1">
            <a:solidFill>
              <a:schemeClr val="tx1"/>
            </a:solidFill>
            <a:latin typeface="华康俪金黑W8(P)"/>
          </a:endParaRPr>
        </a:p>
      </dgm:t>
    </dgm:pt>
    <dgm:pt modelId="{E82536D0-067E-433F-8602-B520B7230312}" type="pres">
      <dgm:prSet presAssocID="{8387EB66-2EB9-44FB-BDE3-207EEAD179C9}" presName="linearFlow" presStyleCnt="0">
        <dgm:presLayoutVars>
          <dgm:dir/>
          <dgm:animLvl val="lvl"/>
          <dgm:resizeHandles val="exact"/>
        </dgm:presLayoutVars>
      </dgm:prSet>
      <dgm:spPr/>
      <dgm:t>
        <a:bodyPr/>
        <a:lstStyle/>
        <a:p>
          <a:endParaRPr lang="zh-CN" altLang="en-US"/>
        </a:p>
      </dgm:t>
    </dgm:pt>
    <dgm:pt modelId="{176009C6-0D40-426A-A5E7-90A6E6AC5057}" type="pres">
      <dgm:prSet presAssocID="{FCF7349B-C67A-4862-BB85-6690C35B1C96}" presName="composite" presStyleCnt="0"/>
      <dgm:spPr/>
    </dgm:pt>
    <dgm:pt modelId="{24CEA544-E0EF-4AC7-9AA7-8D83E7CA0F0A}" type="pres">
      <dgm:prSet presAssocID="{FCF7349B-C67A-4862-BB85-6690C35B1C96}" presName="parentText" presStyleLbl="alignNode1" presStyleIdx="0" presStyleCnt="4">
        <dgm:presLayoutVars>
          <dgm:chMax val="1"/>
          <dgm:bulletEnabled val="1"/>
        </dgm:presLayoutVars>
      </dgm:prSet>
      <dgm:spPr/>
      <dgm:t>
        <a:bodyPr/>
        <a:lstStyle/>
        <a:p>
          <a:endParaRPr lang="zh-CN" altLang="en-US"/>
        </a:p>
      </dgm:t>
    </dgm:pt>
    <dgm:pt modelId="{68AF5A80-EF42-4AED-BC1D-8F9EB6AE9BF5}" type="pres">
      <dgm:prSet presAssocID="{FCF7349B-C67A-4862-BB85-6690C35B1C96}" presName="descendantText" presStyleLbl="alignAcc1" presStyleIdx="0" presStyleCnt="4">
        <dgm:presLayoutVars>
          <dgm:bulletEnabled val="1"/>
        </dgm:presLayoutVars>
      </dgm:prSet>
      <dgm:spPr/>
      <dgm:t>
        <a:bodyPr/>
        <a:lstStyle/>
        <a:p>
          <a:endParaRPr lang="zh-CN" altLang="en-US"/>
        </a:p>
      </dgm:t>
    </dgm:pt>
    <dgm:pt modelId="{56FCE015-0DB5-4D74-9CC4-2A0EA6958D74}" type="pres">
      <dgm:prSet presAssocID="{5F48B56E-C6E9-478C-83C6-BFABE2B6E824}" presName="sp" presStyleCnt="0"/>
      <dgm:spPr/>
    </dgm:pt>
    <dgm:pt modelId="{7BBAA337-97A4-4E53-8CCB-FD57D9B95A1C}" type="pres">
      <dgm:prSet presAssocID="{062ECF6E-2B6B-4BF8-958E-1FA379DE6C5D}" presName="composite" presStyleCnt="0"/>
      <dgm:spPr/>
    </dgm:pt>
    <dgm:pt modelId="{A570785C-59E2-4EF1-A8AA-1EBED734FBB7}" type="pres">
      <dgm:prSet presAssocID="{062ECF6E-2B6B-4BF8-958E-1FA379DE6C5D}" presName="parentText" presStyleLbl="alignNode1" presStyleIdx="1" presStyleCnt="4">
        <dgm:presLayoutVars>
          <dgm:chMax val="1"/>
          <dgm:bulletEnabled val="1"/>
        </dgm:presLayoutVars>
      </dgm:prSet>
      <dgm:spPr/>
      <dgm:t>
        <a:bodyPr/>
        <a:lstStyle/>
        <a:p>
          <a:endParaRPr lang="zh-CN" altLang="en-US"/>
        </a:p>
      </dgm:t>
    </dgm:pt>
    <dgm:pt modelId="{EA1EF20B-419E-4880-9C30-DC94AC8D69C7}" type="pres">
      <dgm:prSet presAssocID="{062ECF6E-2B6B-4BF8-958E-1FA379DE6C5D}" presName="descendantText" presStyleLbl="alignAcc1" presStyleIdx="1" presStyleCnt="4">
        <dgm:presLayoutVars>
          <dgm:bulletEnabled val="1"/>
        </dgm:presLayoutVars>
      </dgm:prSet>
      <dgm:spPr/>
      <dgm:t>
        <a:bodyPr/>
        <a:lstStyle/>
        <a:p>
          <a:endParaRPr lang="zh-CN" altLang="en-US"/>
        </a:p>
      </dgm:t>
    </dgm:pt>
    <dgm:pt modelId="{9431BFEA-1870-4243-AAA2-9BED5998F7F2}" type="pres">
      <dgm:prSet presAssocID="{C46E646A-1DC2-40F9-9114-FF0760D97841}" presName="sp" presStyleCnt="0"/>
      <dgm:spPr/>
    </dgm:pt>
    <dgm:pt modelId="{089876A3-B92C-4122-B74F-B745C1A0E360}" type="pres">
      <dgm:prSet presAssocID="{4A1A6CA0-FFE9-4317-B035-89337C1CCD2C}" presName="composite" presStyleCnt="0"/>
      <dgm:spPr/>
    </dgm:pt>
    <dgm:pt modelId="{1B453154-CBB2-4470-AC37-1A1E79EA4B2F}" type="pres">
      <dgm:prSet presAssocID="{4A1A6CA0-FFE9-4317-B035-89337C1CCD2C}" presName="parentText" presStyleLbl="alignNode1" presStyleIdx="2" presStyleCnt="4">
        <dgm:presLayoutVars>
          <dgm:chMax val="1"/>
          <dgm:bulletEnabled val="1"/>
        </dgm:presLayoutVars>
      </dgm:prSet>
      <dgm:spPr/>
      <dgm:t>
        <a:bodyPr/>
        <a:lstStyle/>
        <a:p>
          <a:endParaRPr lang="zh-CN" altLang="en-US"/>
        </a:p>
      </dgm:t>
    </dgm:pt>
    <dgm:pt modelId="{FCFF4C28-C682-4B63-B069-150DBD2FD9C6}" type="pres">
      <dgm:prSet presAssocID="{4A1A6CA0-FFE9-4317-B035-89337C1CCD2C}" presName="descendantText" presStyleLbl="alignAcc1" presStyleIdx="2" presStyleCnt="4">
        <dgm:presLayoutVars>
          <dgm:bulletEnabled val="1"/>
        </dgm:presLayoutVars>
      </dgm:prSet>
      <dgm:spPr/>
      <dgm:t>
        <a:bodyPr/>
        <a:lstStyle/>
        <a:p>
          <a:endParaRPr lang="zh-CN" altLang="en-US"/>
        </a:p>
      </dgm:t>
    </dgm:pt>
    <dgm:pt modelId="{BC1C8DAB-6F54-4400-A214-66983DC7FB34}" type="pres">
      <dgm:prSet presAssocID="{7B6FE1BF-848A-4F76-AC2B-1139F81FAB2C}" presName="sp" presStyleCnt="0"/>
      <dgm:spPr/>
    </dgm:pt>
    <dgm:pt modelId="{9377C3F4-A920-4362-A9B4-5C747D1B2EBC}" type="pres">
      <dgm:prSet presAssocID="{A81F8F70-5E8D-4B3E-8F89-FE47186960C2}" presName="composite" presStyleCnt="0"/>
      <dgm:spPr/>
    </dgm:pt>
    <dgm:pt modelId="{37D6BDAA-776C-476D-8ADB-CEDA5E6143F4}" type="pres">
      <dgm:prSet presAssocID="{A81F8F70-5E8D-4B3E-8F89-FE47186960C2}" presName="parentText" presStyleLbl="alignNode1" presStyleIdx="3" presStyleCnt="4">
        <dgm:presLayoutVars>
          <dgm:chMax val="1"/>
          <dgm:bulletEnabled val="1"/>
        </dgm:presLayoutVars>
      </dgm:prSet>
      <dgm:spPr/>
      <dgm:t>
        <a:bodyPr/>
        <a:lstStyle/>
        <a:p>
          <a:endParaRPr lang="zh-CN" altLang="en-US"/>
        </a:p>
      </dgm:t>
    </dgm:pt>
    <dgm:pt modelId="{2707C44F-CAEC-4AF9-8387-1BB2EC18CE99}" type="pres">
      <dgm:prSet presAssocID="{A81F8F70-5E8D-4B3E-8F89-FE47186960C2}" presName="descendantText" presStyleLbl="alignAcc1" presStyleIdx="3" presStyleCnt="4">
        <dgm:presLayoutVars>
          <dgm:bulletEnabled val="1"/>
        </dgm:presLayoutVars>
      </dgm:prSet>
      <dgm:spPr/>
      <dgm:t>
        <a:bodyPr/>
        <a:lstStyle/>
        <a:p>
          <a:endParaRPr lang="zh-CN" altLang="en-US"/>
        </a:p>
      </dgm:t>
    </dgm:pt>
  </dgm:ptLst>
  <dgm:cxnLst>
    <dgm:cxn modelId="{EDC06B8A-DB09-4301-8D86-03643C917BDA}" type="presOf" srcId="{3E609A3C-A2AC-4ACB-9857-49835D806273}" destId="{68AF5A80-EF42-4AED-BC1D-8F9EB6AE9BF5}" srcOrd="0" destOrd="0" presId="urn:microsoft.com/office/officeart/2005/8/layout/chevron2"/>
    <dgm:cxn modelId="{DD15666C-D87C-43A2-A8A8-79B99DCDBBB8}" type="presOf" srcId="{5FAB027A-278E-4AB4-98EA-9B9BB7432D4C}" destId="{FCFF4C28-C682-4B63-B069-150DBD2FD9C6}" srcOrd="0" destOrd="0" presId="urn:microsoft.com/office/officeart/2005/8/layout/chevron2"/>
    <dgm:cxn modelId="{67BD58CF-54FA-45CC-A170-6CF6A4C3EEF4}" srcId="{062ECF6E-2B6B-4BF8-958E-1FA379DE6C5D}" destId="{5296B032-3D43-485C-AC4F-A093DDE4601F}" srcOrd="0" destOrd="0" parTransId="{F13CAAB0-AC78-4220-B800-90E007CCA568}" sibTransId="{A9E770A3-F7CB-4290-A0E0-497FC4E3C750}"/>
    <dgm:cxn modelId="{E03658BD-B7F9-43CA-B765-D7554CC787A3}" srcId="{8387EB66-2EB9-44FB-BDE3-207EEAD179C9}" destId="{062ECF6E-2B6B-4BF8-958E-1FA379DE6C5D}" srcOrd="1" destOrd="0" parTransId="{BC782BDE-8B55-42A9-B877-C11BB2B7865A}" sibTransId="{C46E646A-1DC2-40F9-9114-FF0760D97841}"/>
    <dgm:cxn modelId="{91F1E223-C3B0-49F0-BA93-83838922A24C}" type="presOf" srcId="{449B0010-8BF7-4F0C-BEF1-6D2869F4A322}" destId="{2707C44F-CAEC-4AF9-8387-1BB2EC18CE99}" srcOrd="0" destOrd="0" presId="urn:microsoft.com/office/officeart/2005/8/layout/chevron2"/>
    <dgm:cxn modelId="{EEA78D89-52D0-438D-9873-4EDA924181E5}" srcId="{A81F8F70-5E8D-4B3E-8F89-FE47186960C2}" destId="{449B0010-8BF7-4F0C-BEF1-6D2869F4A322}" srcOrd="0" destOrd="0" parTransId="{D3946E6C-0ADA-415B-9A0F-86E263E99B02}" sibTransId="{9CD27C80-AC2E-4620-B6FA-BDFEA0BE484F}"/>
    <dgm:cxn modelId="{22C08CE1-53BE-4241-9398-5DE40CB48C79}" type="presOf" srcId="{8387EB66-2EB9-44FB-BDE3-207EEAD179C9}" destId="{E82536D0-067E-433F-8602-B520B7230312}" srcOrd="0" destOrd="0" presId="urn:microsoft.com/office/officeart/2005/8/layout/chevron2"/>
    <dgm:cxn modelId="{A17329A2-C2B0-40D3-B0AC-745C061D961E}" srcId="{FCF7349B-C67A-4862-BB85-6690C35B1C96}" destId="{3E609A3C-A2AC-4ACB-9857-49835D806273}" srcOrd="0" destOrd="0" parTransId="{C9231E62-7391-4E5B-A6CB-552D940A0AB9}" sibTransId="{B1A27E6D-2B9D-40C6-AB8B-3F7E3889F4DE}"/>
    <dgm:cxn modelId="{44BFC619-32B6-4090-8C2F-9F8D1C7BAC0F}" type="presOf" srcId="{FCF7349B-C67A-4862-BB85-6690C35B1C96}" destId="{24CEA544-E0EF-4AC7-9AA7-8D83E7CA0F0A}" srcOrd="0" destOrd="0" presId="urn:microsoft.com/office/officeart/2005/8/layout/chevron2"/>
    <dgm:cxn modelId="{2425A577-275E-4417-B1FB-F60FB250E301}" srcId="{8387EB66-2EB9-44FB-BDE3-207EEAD179C9}" destId="{4A1A6CA0-FFE9-4317-B035-89337C1CCD2C}" srcOrd="2" destOrd="0" parTransId="{507CC9C8-1FB0-4187-A06B-130A43AE0E54}" sibTransId="{7B6FE1BF-848A-4F76-AC2B-1139F81FAB2C}"/>
    <dgm:cxn modelId="{3EA29B0D-6167-4EAC-98AA-966FE9725B10}" srcId="{8387EB66-2EB9-44FB-BDE3-207EEAD179C9}" destId="{A81F8F70-5E8D-4B3E-8F89-FE47186960C2}" srcOrd="3" destOrd="0" parTransId="{F3296350-9D9D-4E99-BB1A-B57E5451E98A}" sibTransId="{736A98DA-6A99-4BF0-A2FF-57A99E27BA83}"/>
    <dgm:cxn modelId="{855AF152-104B-4688-9D74-55743B56B65C}" type="presOf" srcId="{062ECF6E-2B6B-4BF8-958E-1FA379DE6C5D}" destId="{A570785C-59E2-4EF1-A8AA-1EBED734FBB7}" srcOrd="0" destOrd="0" presId="urn:microsoft.com/office/officeart/2005/8/layout/chevron2"/>
    <dgm:cxn modelId="{ACBBAF89-8347-40ED-AE50-CCA7EE47AE03}" srcId="{8387EB66-2EB9-44FB-BDE3-207EEAD179C9}" destId="{FCF7349B-C67A-4862-BB85-6690C35B1C96}" srcOrd="0" destOrd="0" parTransId="{C1A19B4A-C24F-4765-9F08-6FFD850F8210}" sibTransId="{5F48B56E-C6E9-478C-83C6-BFABE2B6E824}"/>
    <dgm:cxn modelId="{2E74B713-1203-4C54-BA0D-957F5F56CBDC}" type="presOf" srcId="{A81F8F70-5E8D-4B3E-8F89-FE47186960C2}" destId="{37D6BDAA-776C-476D-8ADB-CEDA5E6143F4}" srcOrd="0" destOrd="0" presId="urn:microsoft.com/office/officeart/2005/8/layout/chevron2"/>
    <dgm:cxn modelId="{313C33FE-3017-4B60-9574-75DFCCB4F88A}" type="presOf" srcId="{4A1A6CA0-FFE9-4317-B035-89337C1CCD2C}" destId="{1B453154-CBB2-4470-AC37-1A1E79EA4B2F}" srcOrd="0" destOrd="0" presId="urn:microsoft.com/office/officeart/2005/8/layout/chevron2"/>
    <dgm:cxn modelId="{0026E7D5-9C2B-4621-A6AE-943078580F8E}" type="presOf" srcId="{5296B032-3D43-485C-AC4F-A093DDE4601F}" destId="{EA1EF20B-419E-4880-9C30-DC94AC8D69C7}" srcOrd="0" destOrd="0" presId="urn:microsoft.com/office/officeart/2005/8/layout/chevron2"/>
    <dgm:cxn modelId="{D57EB0D3-CA34-4AD9-8FDB-E5773C235150}" srcId="{4A1A6CA0-FFE9-4317-B035-89337C1CCD2C}" destId="{5FAB027A-278E-4AB4-98EA-9B9BB7432D4C}" srcOrd="0" destOrd="0" parTransId="{5CA422FB-E4E5-4A03-8770-9CCC5EFE4A5C}" sibTransId="{768F023E-6382-4A37-84FB-DB280BEC0759}"/>
    <dgm:cxn modelId="{CCC772F8-6FEF-41D7-B0E4-B485D5397301}" type="presParOf" srcId="{E82536D0-067E-433F-8602-B520B7230312}" destId="{176009C6-0D40-426A-A5E7-90A6E6AC5057}" srcOrd="0" destOrd="0" presId="urn:microsoft.com/office/officeart/2005/8/layout/chevron2"/>
    <dgm:cxn modelId="{2A4ABAD4-6831-4AE5-BAD2-97C163827A8B}" type="presParOf" srcId="{176009C6-0D40-426A-A5E7-90A6E6AC5057}" destId="{24CEA544-E0EF-4AC7-9AA7-8D83E7CA0F0A}" srcOrd="0" destOrd="0" presId="urn:microsoft.com/office/officeart/2005/8/layout/chevron2"/>
    <dgm:cxn modelId="{8D14F59D-E98E-4FAD-820F-CCC5DA587ADE}" type="presParOf" srcId="{176009C6-0D40-426A-A5E7-90A6E6AC5057}" destId="{68AF5A80-EF42-4AED-BC1D-8F9EB6AE9BF5}" srcOrd="1" destOrd="0" presId="urn:microsoft.com/office/officeart/2005/8/layout/chevron2"/>
    <dgm:cxn modelId="{C6369919-E2E1-4EC8-A2CB-CE7A6974025E}" type="presParOf" srcId="{E82536D0-067E-433F-8602-B520B7230312}" destId="{56FCE015-0DB5-4D74-9CC4-2A0EA6958D74}" srcOrd="1" destOrd="0" presId="urn:microsoft.com/office/officeart/2005/8/layout/chevron2"/>
    <dgm:cxn modelId="{1832792F-A13C-401D-BE97-EE42CD3F6588}" type="presParOf" srcId="{E82536D0-067E-433F-8602-B520B7230312}" destId="{7BBAA337-97A4-4E53-8CCB-FD57D9B95A1C}" srcOrd="2" destOrd="0" presId="urn:microsoft.com/office/officeart/2005/8/layout/chevron2"/>
    <dgm:cxn modelId="{1CAABF50-FDE7-4904-8FF7-07B6456CC752}" type="presParOf" srcId="{7BBAA337-97A4-4E53-8CCB-FD57D9B95A1C}" destId="{A570785C-59E2-4EF1-A8AA-1EBED734FBB7}" srcOrd="0" destOrd="0" presId="urn:microsoft.com/office/officeart/2005/8/layout/chevron2"/>
    <dgm:cxn modelId="{17DC80E2-E9A5-4A76-A943-21B04F32A9A5}" type="presParOf" srcId="{7BBAA337-97A4-4E53-8CCB-FD57D9B95A1C}" destId="{EA1EF20B-419E-4880-9C30-DC94AC8D69C7}" srcOrd="1" destOrd="0" presId="urn:microsoft.com/office/officeart/2005/8/layout/chevron2"/>
    <dgm:cxn modelId="{766D2460-9C12-42B9-9133-A7B19B3A5E46}" type="presParOf" srcId="{E82536D0-067E-433F-8602-B520B7230312}" destId="{9431BFEA-1870-4243-AAA2-9BED5998F7F2}" srcOrd="3" destOrd="0" presId="urn:microsoft.com/office/officeart/2005/8/layout/chevron2"/>
    <dgm:cxn modelId="{BCFAC0E1-AAD0-4711-BFE4-0F24122B176D}" type="presParOf" srcId="{E82536D0-067E-433F-8602-B520B7230312}" destId="{089876A3-B92C-4122-B74F-B745C1A0E360}" srcOrd="4" destOrd="0" presId="urn:microsoft.com/office/officeart/2005/8/layout/chevron2"/>
    <dgm:cxn modelId="{BE20DAC6-D902-4DD5-969C-AB661714080C}" type="presParOf" srcId="{089876A3-B92C-4122-B74F-B745C1A0E360}" destId="{1B453154-CBB2-4470-AC37-1A1E79EA4B2F}" srcOrd="0" destOrd="0" presId="urn:microsoft.com/office/officeart/2005/8/layout/chevron2"/>
    <dgm:cxn modelId="{839E6142-28E0-4507-8D3F-4A1F578DD62A}" type="presParOf" srcId="{089876A3-B92C-4122-B74F-B745C1A0E360}" destId="{FCFF4C28-C682-4B63-B069-150DBD2FD9C6}" srcOrd="1" destOrd="0" presId="urn:microsoft.com/office/officeart/2005/8/layout/chevron2"/>
    <dgm:cxn modelId="{067873B6-933E-47BA-AF22-08229FBDE935}" type="presParOf" srcId="{E82536D0-067E-433F-8602-B520B7230312}" destId="{BC1C8DAB-6F54-4400-A214-66983DC7FB34}" srcOrd="5" destOrd="0" presId="urn:microsoft.com/office/officeart/2005/8/layout/chevron2"/>
    <dgm:cxn modelId="{0C96C9AD-38DA-406B-AD1A-48429C22707F}" type="presParOf" srcId="{E82536D0-067E-433F-8602-B520B7230312}" destId="{9377C3F4-A920-4362-A9B4-5C747D1B2EBC}" srcOrd="6" destOrd="0" presId="urn:microsoft.com/office/officeart/2005/8/layout/chevron2"/>
    <dgm:cxn modelId="{98A90B69-D6A2-4950-931D-7389016D945D}" type="presParOf" srcId="{9377C3F4-A920-4362-A9B4-5C747D1B2EBC}" destId="{37D6BDAA-776C-476D-8ADB-CEDA5E6143F4}" srcOrd="0" destOrd="0" presId="urn:microsoft.com/office/officeart/2005/8/layout/chevron2"/>
    <dgm:cxn modelId="{E736123B-5D07-47F1-8391-31D85BC3B40D}" type="presParOf" srcId="{9377C3F4-A920-4362-A9B4-5C747D1B2EBC}" destId="{2707C44F-CAEC-4AF9-8387-1BB2EC18CE9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EA544-E0EF-4AC7-9AA7-8D83E7CA0F0A}">
      <dsp:nvSpPr>
        <dsp:cNvPr id="0" name=""/>
        <dsp:cNvSpPr/>
      </dsp:nvSpPr>
      <dsp:spPr>
        <a:xfrm rot="5400000">
          <a:off x="-219257" y="221911"/>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tx1"/>
              </a:solidFill>
              <a:latin typeface="微软雅黑" pitchFamily="34" charset="-122"/>
              <a:ea typeface="微软雅黑" pitchFamily="34" charset="-122"/>
            </a:rPr>
            <a:t>诊断</a:t>
          </a:r>
        </a:p>
      </dsp:txBody>
      <dsp:txXfrm rot="-5400000">
        <a:off x="2" y="514254"/>
        <a:ext cx="1023201" cy="438516"/>
      </dsp:txXfrm>
    </dsp:sp>
    <dsp:sp modelId="{68AF5A80-EF42-4AED-BC1D-8F9EB6AE9BF5}">
      <dsp:nvSpPr>
        <dsp:cNvPr id="0" name=""/>
        <dsp:cNvSpPr/>
      </dsp:nvSpPr>
      <dsp:spPr>
        <a:xfrm rot="5400000">
          <a:off x="2360682" y="-1334826"/>
          <a:ext cx="950615" cy="362557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zh-CN" altLang="en-US" sz="2600" b="1" kern="1200" dirty="0">
              <a:solidFill>
                <a:schemeClr val="tx1"/>
              </a:solidFill>
              <a:latin typeface="微软雅黑" pitchFamily="34" charset="-122"/>
              <a:ea typeface="微软雅黑" pitchFamily="34" charset="-122"/>
            </a:rPr>
            <a:t>准确定位痛点</a:t>
          </a:r>
        </a:p>
      </dsp:txBody>
      <dsp:txXfrm rot="-5400000">
        <a:off x="1023202" y="49059"/>
        <a:ext cx="3579171" cy="857805"/>
      </dsp:txXfrm>
    </dsp:sp>
    <dsp:sp modelId="{A570785C-59E2-4EF1-A8AA-1EBED734FBB7}">
      <dsp:nvSpPr>
        <dsp:cNvPr id="0" name=""/>
        <dsp:cNvSpPr/>
      </dsp:nvSpPr>
      <dsp:spPr>
        <a:xfrm rot="5400000">
          <a:off x="-219257" y="1539125"/>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tx1"/>
              </a:solidFill>
              <a:latin typeface="微软雅黑" pitchFamily="34" charset="-122"/>
              <a:ea typeface="微软雅黑" pitchFamily="34" charset="-122"/>
            </a:rPr>
            <a:t>开方</a:t>
          </a:r>
        </a:p>
      </dsp:txBody>
      <dsp:txXfrm rot="-5400000">
        <a:off x="2" y="1831468"/>
        <a:ext cx="1023201" cy="438516"/>
      </dsp:txXfrm>
    </dsp:sp>
    <dsp:sp modelId="{EA1EF20B-419E-4880-9C30-DC94AC8D69C7}">
      <dsp:nvSpPr>
        <dsp:cNvPr id="0" name=""/>
        <dsp:cNvSpPr/>
      </dsp:nvSpPr>
      <dsp:spPr>
        <a:xfrm rot="5400000">
          <a:off x="2360931" y="-17862"/>
          <a:ext cx="950116" cy="362557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zh-CN" altLang="en-US" sz="2600" b="1" kern="1200" dirty="0">
              <a:solidFill>
                <a:schemeClr val="tx1"/>
              </a:solidFill>
              <a:latin typeface="微软雅黑" pitchFamily="34" charset="-122"/>
              <a:ea typeface="微软雅黑" pitchFamily="34" charset="-122"/>
            </a:rPr>
            <a:t>提出合理解决方案</a:t>
          </a:r>
        </a:p>
      </dsp:txBody>
      <dsp:txXfrm rot="-5400000">
        <a:off x="1023202" y="1366249"/>
        <a:ext cx="3579195" cy="857354"/>
      </dsp:txXfrm>
    </dsp:sp>
    <dsp:sp modelId="{1B453154-CBB2-4470-AC37-1A1E79EA4B2F}">
      <dsp:nvSpPr>
        <dsp:cNvPr id="0" name=""/>
        <dsp:cNvSpPr/>
      </dsp:nvSpPr>
      <dsp:spPr>
        <a:xfrm rot="5400000">
          <a:off x="-219257" y="2856339"/>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tx1"/>
              </a:solidFill>
              <a:latin typeface="微软雅黑" pitchFamily="34" charset="-122"/>
              <a:ea typeface="微软雅黑" pitchFamily="34" charset="-122"/>
            </a:rPr>
            <a:t>配药</a:t>
          </a:r>
        </a:p>
      </dsp:txBody>
      <dsp:txXfrm rot="-5400000">
        <a:off x="2" y="3148682"/>
        <a:ext cx="1023201" cy="438516"/>
      </dsp:txXfrm>
    </dsp:sp>
    <dsp:sp modelId="{FCFF4C28-C682-4B63-B069-150DBD2FD9C6}">
      <dsp:nvSpPr>
        <dsp:cNvPr id="0" name=""/>
        <dsp:cNvSpPr/>
      </dsp:nvSpPr>
      <dsp:spPr>
        <a:xfrm rot="5400000">
          <a:off x="2360931" y="1299352"/>
          <a:ext cx="950116" cy="362557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zh-CN" altLang="en-US" sz="2600" b="1" kern="1200" dirty="0">
              <a:solidFill>
                <a:schemeClr val="tx1"/>
              </a:solidFill>
              <a:latin typeface="微软雅黑" pitchFamily="34" charset="-122"/>
              <a:ea typeface="微软雅黑" pitchFamily="34" charset="-122"/>
            </a:rPr>
            <a:t>设计开发软件系统</a:t>
          </a:r>
        </a:p>
      </dsp:txBody>
      <dsp:txXfrm rot="-5400000">
        <a:off x="1023202" y="2683463"/>
        <a:ext cx="3579195" cy="857354"/>
      </dsp:txXfrm>
    </dsp:sp>
    <dsp:sp modelId="{37D6BDAA-776C-476D-8ADB-CEDA5E6143F4}">
      <dsp:nvSpPr>
        <dsp:cNvPr id="0" name=""/>
        <dsp:cNvSpPr/>
      </dsp:nvSpPr>
      <dsp:spPr>
        <a:xfrm rot="5400000">
          <a:off x="-219257" y="4173553"/>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tx1"/>
              </a:solidFill>
              <a:latin typeface="微软雅黑" pitchFamily="34" charset="-122"/>
              <a:ea typeface="微软雅黑" pitchFamily="34" charset="-122"/>
            </a:rPr>
            <a:t>治疗</a:t>
          </a:r>
        </a:p>
      </dsp:txBody>
      <dsp:txXfrm rot="-5400000">
        <a:off x="2" y="4465896"/>
        <a:ext cx="1023201" cy="438516"/>
      </dsp:txXfrm>
    </dsp:sp>
    <dsp:sp modelId="{2707C44F-CAEC-4AF9-8387-1BB2EC18CE99}">
      <dsp:nvSpPr>
        <dsp:cNvPr id="0" name=""/>
        <dsp:cNvSpPr/>
      </dsp:nvSpPr>
      <dsp:spPr>
        <a:xfrm rot="5400000">
          <a:off x="2360931" y="2616566"/>
          <a:ext cx="950116" cy="362557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zh-CN" altLang="en-US" sz="2600" b="1" kern="1200" dirty="0">
              <a:solidFill>
                <a:schemeClr val="tx1"/>
              </a:solidFill>
              <a:latin typeface="微软雅黑" pitchFamily="34" charset="-122"/>
              <a:ea typeface="微软雅黑" pitchFamily="34" charset="-122"/>
            </a:rPr>
            <a:t>实施维护软件系统</a:t>
          </a:r>
        </a:p>
      </dsp:txBody>
      <dsp:txXfrm rot="-5400000">
        <a:off x="1023202" y="4000677"/>
        <a:ext cx="3579195" cy="85735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C0826-6BC5-4534-8F91-2515044AF1B8}" type="datetimeFigureOut">
              <a:rPr lang="zh-CN" altLang="en-US" smtClean="0"/>
              <a:t>2019/9/6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4993C-2851-4B37-8A50-837DDC8B7B44}" type="slidenum">
              <a:rPr lang="zh-CN" altLang="en-US" smtClean="0"/>
              <a:t>‹#›</a:t>
            </a:fld>
            <a:endParaRPr lang="zh-CN" altLang="en-US"/>
          </a:p>
        </p:txBody>
      </p:sp>
    </p:spTree>
    <p:extLst>
      <p:ext uri="{BB962C8B-B14F-4D97-AF65-F5344CB8AC3E}">
        <p14:creationId xmlns:p14="http://schemas.microsoft.com/office/powerpoint/2010/main" val="1728943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组织为业务执行者提供哪些价值。</a:t>
            </a:r>
          </a:p>
        </p:txBody>
      </p:sp>
      <p:sp>
        <p:nvSpPr>
          <p:cNvPr id="4" name="灯片编号占位符 3"/>
          <p:cNvSpPr>
            <a:spLocks noGrp="1"/>
          </p:cNvSpPr>
          <p:nvPr>
            <p:ph type="sldNum" sz="quarter" idx="10"/>
          </p:nvPr>
        </p:nvSpPr>
        <p:spPr/>
        <p:txBody>
          <a:bodyPr/>
          <a:lstStyle/>
          <a:p>
            <a:fld id="{FDDB9895-7A6E-44E3-810E-C8FBEE467FCB}" type="slidenum">
              <a:rPr lang="zh-CN" altLang="en-US" smtClean="0"/>
              <a:t>22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描述组织业务流程的方式有文字形式、活动图形式和序列图形式。</a:t>
            </a:r>
            <a:endParaRPr lang="en-US" altLang="zh-CN"/>
          </a:p>
          <a:p>
            <a:r>
              <a:rPr lang="zh-CN" altLang="en-US"/>
              <a:t>时间</a:t>
            </a:r>
            <a:r>
              <a:rPr lang="zh-CN" altLang="en-US" dirty="0"/>
              <a:t>允许的话可以简介一下业务序列图和业务活动图的优缺点。</a:t>
            </a:r>
            <a:endParaRPr lang="en-US" altLang="zh-CN" dirty="0"/>
          </a:p>
          <a:p>
            <a:r>
              <a:rPr lang="zh-CN" altLang="en-US" dirty="0"/>
              <a:t>业务活动图更关注流程的先后顺序，描述业务过程更清晰。</a:t>
            </a:r>
            <a:endParaRPr lang="en-US" altLang="zh-CN" dirty="0"/>
          </a:p>
          <a:p>
            <a:r>
              <a:rPr lang="zh-CN" altLang="en-US" dirty="0"/>
              <a:t>业务序列图关注业务流程中的职责分工与协作，并且在描述改进时更直观。</a:t>
            </a:r>
            <a:endParaRPr lang="en-US" altLang="zh-CN"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t>29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t>30</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实线</a:t>
            </a:r>
            <a:r>
              <a:rPr lang="en-US" altLang="zh-CN" dirty="0" smtClean="0"/>
              <a:t>-</a:t>
            </a:r>
            <a:r>
              <a:rPr lang="zh-CN" altLang="en-US" dirty="0" smtClean="0"/>
              <a:t>消息； 虚线</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31</a:t>
            </a:fld>
            <a:endParaRPr lang="zh-CN" altLang="en-US"/>
          </a:p>
        </p:txBody>
      </p:sp>
    </p:spTree>
    <p:extLst>
      <p:ext uri="{BB962C8B-B14F-4D97-AF65-F5344CB8AC3E}">
        <p14:creationId xmlns:p14="http://schemas.microsoft.com/office/powerpoint/2010/main" val="1050724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业务</a:t>
            </a:r>
            <a:r>
              <a:rPr lang="en-US" altLang="zh-CN" dirty="0" smtClean="0"/>
              <a:t>-</a:t>
            </a:r>
            <a:r>
              <a:rPr lang="zh-CN" altLang="en-US" dirty="0" smtClean="0"/>
              <a:t>带斜杠</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33</a:t>
            </a:fld>
            <a:endParaRPr lang="zh-CN" altLang="en-US"/>
          </a:p>
        </p:txBody>
      </p:sp>
    </p:spTree>
    <p:extLst>
      <p:ext uri="{BB962C8B-B14F-4D97-AF65-F5344CB8AC3E}">
        <p14:creationId xmlns:p14="http://schemas.microsoft.com/office/powerpoint/2010/main" val="268336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讲用例</a:t>
            </a:r>
            <a:r>
              <a:rPr lang="en-US" altLang="zh-CN" dirty="0" smtClean="0"/>
              <a:t>-</a:t>
            </a:r>
            <a:r>
              <a:rPr lang="zh-CN" altLang="en-US" dirty="0" smtClean="0"/>
              <a:t>业务执行者、业务工人、业务实体</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36</a:t>
            </a:fld>
            <a:endParaRPr lang="zh-CN" altLang="en-US"/>
          </a:p>
        </p:txBody>
      </p:sp>
    </p:spTree>
    <p:extLst>
      <p:ext uri="{BB962C8B-B14F-4D97-AF65-F5344CB8AC3E}">
        <p14:creationId xmlns:p14="http://schemas.microsoft.com/office/powerpoint/2010/main" val="2814868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带着学生一步步画图，存款和转账业务序列图留作业</a:t>
            </a:r>
            <a:endParaRPr lang="en-US" altLang="zh-CN" dirty="0" smtClean="0"/>
          </a:p>
          <a:p>
            <a:r>
              <a:rPr lang="zh-CN" altLang="en-US" dirty="0" smtClean="0"/>
              <a:t>注意实线虚线的流向</a:t>
            </a:r>
            <a:endParaRPr lang="en-US" altLang="zh-CN" dirty="0" smtClean="0"/>
          </a:p>
        </p:txBody>
      </p:sp>
      <p:sp>
        <p:nvSpPr>
          <p:cNvPr id="4" name="灯片编号占位符 3"/>
          <p:cNvSpPr>
            <a:spLocks noGrp="1"/>
          </p:cNvSpPr>
          <p:nvPr>
            <p:ph type="sldNum" sz="quarter" idx="10"/>
          </p:nvPr>
        </p:nvSpPr>
        <p:spPr/>
        <p:txBody>
          <a:bodyPr/>
          <a:lstStyle/>
          <a:p>
            <a:fld id="{2954993C-2851-4B37-8A50-837DDC8B7B44}" type="slidenum">
              <a:rPr lang="zh-CN" altLang="en-US" smtClean="0"/>
              <a:t>37</a:t>
            </a:fld>
            <a:endParaRPr lang="zh-CN" altLang="en-US"/>
          </a:p>
        </p:txBody>
      </p:sp>
    </p:spTree>
    <p:extLst>
      <p:ext uri="{BB962C8B-B14F-4D97-AF65-F5344CB8AC3E}">
        <p14:creationId xmlns:p14="http://schemas.microsoft.com/office/powerpoint/2010/main" val="1060255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这块说的是我们要开发的软件系统，当前先不考虑</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39</a:t>
            </a:fld>
            <a:endParaRPr lang="zh-CN" altLang="en-US"/>
          </a:p>
        </p:txBody>
      </p:sp>
    </p:spTree>
    <p:extLst>
      <p:ext uri="{BB962C8B-B14F-4D97-AF65-F5344CB8AC3E}">
        <p14:creationId xmlns:p14="http://schemas.microsoft.com/office/powerpoint/2010/main" val="766410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前面讲的是顺序的基本的业务，但是通常不只是基本的，还包括分支循环等。这页先简单的介绍一下</a:t>
            </a:r>
          </a:p>
        </p:txBody>
      </p:sp>
      <p:sp>
        <p:nvSpPr>
          <p:cNvPr id="4" name="灯片编号占位符 3"/>
          <p:cNvSpPr>
            <a:spLocks noGrp="1"/>
          </p:cNvSpPr>
          <p:nvPr>
            <p:ph type="sldNum" sz="quarter" idx="10"/>
          </p:nvPr>
        </p:nvSpPr>
        <p:spPr/>
        <p:txBody>
          <a:bodyPr/>
          <a:lstStyle/>
          <a:p>
            <a:fld id="{2954993C-2851-4B37-8A50-837DDC8B7B44}" type="slidenum">
              <a:rPr lang="zh-CN" altLang="en-US" smtClean="0"/>
              <a:t>40</a:t>
            </a:fld>
            <a:endParaRPr lang="zh-CN" altLang="en-US"/>
          </a:p>
        </p:txBody>
      </p:sp>
    </p:spTree>
    <p:extLst>
      <p:ext uri="{BB962C8B-B14F-4D97-AF65-F5344CB8AC3E}">
        <p14:creationId xmlns:p14="http://schemas.microsoft.com/office/powerpoint/2010/main" val="2147679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改一下图  循环在外面</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41</a:t>
            </a:fld>
            <a:endParaRPr lang="zh-CN" altLang="en-US"/>
          </a:p>
        </p:txBody>
      </p:sp>
    </p:spTree>
    <p:extLst>
      <p:ext uri="{BB962C8B-B14F-4D97-AF65-F5344CB8AC3E}">
        <p14:creationId xmlns:p14="http://schemas.microsoft.com/office/powerpoint/2010/main" val="1980520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雷军与求伯君</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7</a:t>
            </a:fld>
            <a:endParaRPr lang="zh-CN" altLang="en-US"/>
          </a:p>
        </p:txBody>
      </p:sp>
    </p:spTree>
    <p:extLst>
      <p:ext uri="{BB962C8B-B14F-4D97-AF65-F5344CB8AC3E}">
        <p14:creationId xmlns:p14="http://schemas.microsoft.com/office/powerpoint/2010/main" val="2891641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物流肯定涉及人，希望能用信息化代替人</a:t>
            </a:r>
            <a:endParaRPr lang="en-US" altLang="zh-CN" dirty="0" smtClean="0"/>
          </a:p>
          <a:p>
            <a:r>
              <a:rPr lang="zh-CN" altLang="en-US" dirty="0" smtClean="0"/>
              <a:t>表</a:t>
            </a:r>
            <a:r>
              <a:rPr lang="en-US" altLang="zh-CN" dirty="0" smtClean="0"/>
              <a:t>-</a:t>
            </a:r>
            <a:r>
              <a:rPr lang="zh-CN" altLang="en-US" dirty="0" smtClean="0"/>
              <a:t>物流；数据</a:t>
            </a:r>
            <a:r>
              <a:rPr lang="en-US" altLang="zh-CN" dirty="0" smtClean="0"/>
              <a:t>-</a:t>
            </a:r>
            <a:r>
              <a:rPr lang="zh-CN" altLang="en-US" dirty="0" smtClean="0"/>
              <a:t>信息流</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51</a:t>
            </a:fld>
            <a:endParaRPr lang="zh-CN" altLang="en-US"/>
          </a:p>
        </p:txBody>
      </p:sp>
    </p:spTree>
    <p:extLst>
      <p:ext uri="{BB962C8B-B14F-4D97-AF65-F5344CB8AC3E}">
        <p14:creationId xmlns:p14="http://schemas.microsoft.com/office/powerpoint/2010/main" val="1636093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责任转移</a:t>
            </a:r>
            <a:endParaRPr lang="en-US" altLang="zh-CN" dirty="0"/>
          </a:p>
          <a:p>
            <a:r>
              <a:rPr lang="zh-CN" altLang="en-US" dirty="0"/>
              <a:t>封装复杂业务逻辑</a:t>
            </a:r>
          </a:p>
        </p:txBody>
      </p:sp>
      <p:sp>
        <p:nvSpPr>
          <p:cNvPr id="4" name="灯片编号占位符 3"/>
          <p:cNvSpPr>
            <a:spLocks noGrp="1"/>
          </p:cNvSpPr>
          <p:nvPr>
            <p:ph type="sldNum" sz="quarter" idx="10"/>
          </p:nvPr>
        </p:nvSpPr>
        <p:spPr/>
        <p:txBody>
          <a:bodyPr/>
          <a:lstStyle/>
          <a:p>
            <a:fld id="{FDDB9895-7A6E-44E3-810E-C8FBEE467FCB}" type="slidenum">
              <a:rPr lang="zh-CN" altLang="en-US" smtClean="0"/>
              <a:t>57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待修改</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做项目就像打仗，要讲究天时地利人和，也要讲究战略战术。</a:t>
            </a:r>
            <a:endParaRPr lang="en-US" altLang="zh-CN" dirty="0"/>
          </a:p>
          <a:p>
            <a:r>
              <a:rPr lang="zh-CN" altLang="en-US" dirty="0"/>
              <a:t>在业务建模和需求分析阶段要忘掉技术、忘掉实现，先搞清楚客户和用户的期望、需要。</a:t>
            </a:r>
            <a:endParaRPr lang="en-US" altLang="zh-CN" dirty="0"/>
          </a:p>
        </p:txBody>
      </p:sp>
      <p:sp>
        <p:nvSpPr>
          <p:cNvPr id="4" name="灯片编号占位符 3"/>
          <p:cNvSpPr>
            <a:spLocks noGrp="1"/>
          </p:cNvSpPr>
          <p:nvPr>
            <p:ph type="sldNum" sz="quarter" idx="10"/>
          </p:nvPr>
        </p:nvSpPr>
        <p:spPr/>
        <p:txBody>
          <a:bodyPr/>
          <a:lstStyle/>
          <a:p>
            <a:fld id="{30939C41-7492-4BE1-8667-BA222208939A}" type="slidenum">
              <a:rPr lang="zh-CN" altLang="en-US" smtClean="0"/>
              <a:t>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t>11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没有标准答案，可能要试多次</a:t>
            </a:r>
          </a:p>
        </p:txBody>
      </p:sp>
      <p:sp>
        <p:nvSpPr>
          <p:cNvPr id="4" name="灯片编号占位符 3"/>
          <p:cNvSpPr>
            <a:spLocks noGrp="1"/>
          </p:cNvSpPr>
          <p:nvPr>
            <p:ph type="sldNum" sz="quarter" idx="10"/>
          </p:nvPr>
        </p:nvSpPr>
        <p:spPr/>
        <p:txBody>
          <a:bodyPr/>
          <a:lstStyle/>
          <a:p>
            <a:fld id="{FDDB9895-7A6E-44E3-810E-C8FBEE467FCB}" type="slidenum">
              <a:rPr lang="zh-CN" altLang="en-US" smtClean="0"/>
              <a:t>13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业务用例图</a:t>
            </a:r>
            <a:r>
              <a:rPr lang="en-US" altLang="zh-CN" dirty="0" smtClean="0"/>
              <a:t>-</a:t>
            </a:r>
            <a:r>
              <a:rPr lang="zh-CN" altLang="en-US" dirty="0" smtClean="0"/>
              <a:t>开源</a:t>
            </a:r>
            <a:r>
              <a:rPr lang="zh-CN" altLang="en-US" baseline="0" dirty="0" smtClean="0"/>
              <a:t>  现状业务序列图</a:t>
            </a:r>
            <a:r>
              <a:rPr lang="en-US" altLang="zh-CN" baseline="0" dirty="0" smtClean="0"/>
              <a:t>-</a:t>
            </a:r>
            <a:r>
              <a:rPr lang="zh-CN" altLang="en-US" baseline="0" dirty="0" smtClean="0"/>
              <a:t>节流</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17</a:t>
            </a:fld>
            <a:endParaRPr lang="zh-CN" altLang="en-US"/>
          </a:p>
        </p:txBody>
      </p:sp>
    </p:spTree>
    <p:extLst>
      <p:ext uri="{BB962C8B-B14F-4D97-AF65-F5344CB8AC3E}">
        <p14:creationId xmlns:p14="http://schemas.microsoft.com/office/powerpoint/2010/main" val="1640935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t>18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业务边界就是前面选定的组织</a:t>
            </a:r>
          </a:p>
        </p:txBody>
      </p:sp>
      <p:sp>
        <p:nvSpPr>
          <p:cNvPr id="4" name="灯片编号占位符 3"/>
          <p:cNvSpPr>
            <a:spLocks noGrp="1"/>
          </p:cNvSpPr>
          <p:nvPr>
            <p:ph type="sldNum" sz="quarter" idx="10"/>
          </p:nvPr>
        </p:nvSpPr>
        <p:spPr/>
        <p:txBody>
          <a:bodyPr/>
          <a:lstStyle/>
          <a:p>
            <a:fld id="{FDDB9895-7A6E-44E3-810E-C8FBEE467FCB}" type="slidenum">
              <a:rPr lang="zh-CN" altLang="en-US" smtClean="0"/>
              <a:t>19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5715B"/>
              </a:gs>
              <a:gs pos="71000">
                <a:srgbClr val="B82E2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2019/9/6</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2019/9/6</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2019/9/6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2019/9/6</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2019/9/6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gradFill flip="none" rotWithShape="1">
            <a:gsLst>
              <a:gs pos="100000">
                <a:schemeClr val="bg1">
                  <a:alpha val="59000"/>
                </a:schemeClr>
              </a:gs>
              <a:gs pos="0">
                <a:schemeClr val="bg1">
                  <a:alpha val="3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567314"/>
            <a:ext cx="167640" cy="45376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31.xml"/><Relationship Id="rId4" Type="http://schemas.openxmlformats.org/officeDocument/2006/relationships/image" Target="../media/image26.jpe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2.xml"/><Relationship Id="rId5" Type="http://schemas.openxmlformats.org/officeDocument/2006/relationships/image" Target="../media/image29.jpeg"/><Relationship Id="rId4" Type="http://schemas.openxmlformats.org/officeDocument/2006/relationships/image" Target="../media/image2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48.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0.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54.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55.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7.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0.xml"/></Relationships>
</file>

<file path=ppt/slides/_rels/slide6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672585" y="2613640"/>
            <a:ext cx="5407249" cy="523220"/>
          </a:xfrm>
          <a:prstGeom prst="rect">
            <a:avLst/>
          </a:prstGeom>
          <a:noFill/>
        </p:spPr>
        <p:txBody>
          <a:bodyPr wrap="none" rtlCol="0">
            <a:spAutoFit/>
          </a:bodyPr>
          <a:lstStyle/>
          <a:p>
            <a:r>
              <a:rPr lang="zh-CN" altLang="en-US" sz="2800" b="1" dirty="0">
                <a:solidFill>
                  <a:srgbClr val="BE1007"/>
                </a:solidFill>
                <a:latin typeface="华康俪金黑W8(P)" panose="020B0800000000000000" pitchFamily="34" charset="-122"/>
                <a:ea typeface="华康俪金黑W8(P)" panose="020B0800000000000000" pitchFamily="34" charset="-122"/>
              </a:rPr>
              <a:t>第三章  业务建模，精准了解客户</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b="1" dirty="0">
                <a:solidFill>
                  <a:srgbClr val="FF0000"/>
                </a:solidFill>
              </a:rPr>
              <a:t>明确我们为谁服务（选定愿景要改进的组织）。</a:t>
            </a:r>
          </a:p>
          <a:p>
            <a:pPr marL="457200" indent="-457200">
              <a:lnSpc>
                <a:spcPct val="150000"/>
              </a:lnSpc>
              <a:buFont typeface="+mj-lt"/>
              <a:buAutoNum type="arabicPeriod"/>
            </a:pPr>
            <a:r>
              <a:rPr lang="zh-CN" altLang="en-US" dirty="0"/>
              <a:t>要改进的组织是什么现状（业务用例图、现状业务序列图）。</a:t>
            </a:r>
          </a:p>
          <a:p>
            <a:pPr marL="457200" indent="-457200">
              <a:lnSpc>
                <a:spcPct val="150000"/>
              </a:lnSpc>
              <a:buFont typeface="+mj-lt"/>
              <a:buAutoNum type="arabicPeriod"/>
            </a:pPr>
            <a:r>
              <a:rPr lang="zh-CN" altLang="en-US" dirty="0"/>
              <a:t>我们如何改进（改进业务序列图）。</a:t>
            </a: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rqaboy.cnblogs.com/images/cnblogs_com/arqaboy/laoluo.jpg"/>
          <p:cNvPicPr>
            <a:picLocks noChangeAspect="1" noChangeArrowheads="1"/>
          </p:cNvPicPr>
          <p:nvPr/>
        </p:nvPicPr>
        <p:blipFill>
          <a:blip r:embed="rId3"/>
          <a:srcRect/>
          <a:stretch>
            <a:fillRect/>
          </a:stretch>
        </p:blipFill>
        <p:spPr bwMode="auto">
          <a:xfrm>
            <a:off x="3809984" y="2487611"/>
            <a:ext cx="1428760" cy="1568064"/>
          </a:xfrm>
          <a:prstGeom prst="rect">
            <a:avLst/>
          </a:prstGeom>
          <a:noFill/>
        </p:spPr>
      </p:pic>
      <p:grpSp>
        <p:nvGrpSpPr>
          <p:cNvPr id="31" name="组合 30"/>
          <p:cNvGrpSpPr/>
          <p:nvPr/>
        </p:nvGrpSpPr>
        <p:grpSpPr>
          <a:xfrm>
            <a:off x="3381356" y="4273562"/>
            <a:ext cx="2428892" cy="655637"/>
            <a:chOff x="1342776" y="5214950"/>
            <a:chExt cx="2428892" cy="655637"/>
          </a:xfrm>
        </p:grpSpPr>
        <p:sp>
          <p:nvSpPr>
            <p:cNvPr id="29" name="Freeform 15"/>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ln>
            <a:effectLst/>
          </p:spPr>
          <p:txBody>
            <a:bodyPr/>
            <a:lstStyle/>
            <a:p>
              <a:endParaRPr lang="zh-CN" altLang="en-US"/>
            </a:p>
          </p:txBody>
        </p:sp>
        <p:sp>
          <p:nvSpPr>
            <p:cNvPr id="30" name="Text Box 28"/>
            <p:cNvSpPr txBox="1">
              <a:spLocks noChangeArrowheads="1"/>
            </p:cNvSpPr>
            <p:nvPr/>
          </p:nvSpPr>
          <p:spPr bwMode="auto">
            <a:xfrm>
              <a:off x="1342776" y="5275275"/>
              <a:ext cx="2428892" cy="379591"/>
            </a:xfrm>
            <a:prstGeom prst="rect">
              <a:avLst/>
            </a:prstGeom>
            <a:noFill/>
            <a:ln w="31750" algn="ctr">
              <a:noFill/>
              <a:miter lim="800000"/>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我们要建设一个系统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32" name="组合 31"/>
          <p:cNvGrpSpPr/>
          <p:nvPr/>
        </p:nvGrpSpPr>
        <p:grpSpPr>
          <a:xfrm>
            <a:off x="6524628" y="4273562"/>
            <a:ext cx="2428892" cy="655637"/>
            <a:chOff x="1342776" y="5214950"/>
            <a:chExt cx="2428892" cy="655637"/>
          </a:xfrm>
        </p:grpSpPr>
        <p:sp>
          <p:nvSpPr>
            <p:cNvPr id="33" name="Freeform 15"/>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ln>
            <a:effectLst/>
          </p:spPr>
          <p:txBody>
            <a:bodyPr/>
            <a:lstStyle/>
            <a:p>
              <a:endParaRPr lang="zh-CN" altLang="en-US"/>
            </a:p>
          </p:txBody>
        </p:sp>
        <p:sp>
          <p:nvSpPr>
            <p:cNvPr id="34" name="Text Box 28"/>
            <p:cNvSpPr txBox="1">
              <a:spLocks noChangeArrowheads="1"/>
            </p:cNvSpPr>
            <p:nvPr/>
          </p:nvSpPr>
          <p:spPr bwMode="auto">
            <a:xfrm>
              <a:off x="1342776" y="5275275"/>
              <a:ext cx="2428892" cy="379591"/>
            </a:xfrm>
            <a:prstGeom prst="rect">
              <a:avLst/>
            </a:prstGeom>
            <a:noFill/>
            <a:ln w="31750" algn="ctr">
              <a:noFill/>
              <a:miter lim="800000"/>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到底谁要建设系统？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35" name="矩形 34"/>
          <p:cNvSpPr/>
          <p:nvPr/>
        </p:nvSpPr>
        <p:spPr>
          <a:xfrm>
            <a:off x="7200700" y="2428031"/>
            <a:ext cx="1467068" cy="1631216"/>
          </a:xfrm>
          <a:prstGeom prst="rect">
            <a:avLst/>
          </a:prstGeom>
        </p:spPr>
        <p:txBody>
          <a:bodyPr wrap="none">
            <a:spAutoFit/>
          </a:bodyPr>
          <a:lstStyle/>
          <a:p>
            <a:r>
              <a:rPr lang="zh-CN" altLang="en-US" sz="10000" b="1" dirty="0">
                <a:solidFill>
                  <a:srgbClr val="FF0000"/>
                </a:solidFill>
              </a:rPr>
              <a:t>？</a:t>
            </a:r>
          </a:p>
        </p:txBody>
      </p:sp>
      <p:sp>
        <p:nvSpPr>
          <p:cNvPr id="11" name="文本框 10"/>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业务建模第一步：选定组织</a:t>
            </a: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5383411" y="618853"/>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579880"/>
            <a:ext cx="10972800" cy="4389120"/>
          </a:xfrm>
        </p:spPr>
        <p:txBody>
          <a:bodyPr/>
          <a:lstStyle/>
          <a:p>
            <a:r>
              <a:rPr lang="zh-CN" altLang="en-US" dirty="0"/>
              <a:t>选定的业务组织跟老大的职权范围有关。</a:t>
            </a:r>
            <a:endParaRPr lang="en-US" altLang="zh-CN" dirty="0"/>
          </a:p>
          <a:p>
            <a:endParaRPr lang="zh-CN" altLang="en-US" dirty="0"/>
          </a:p>
        </p:txBody>
      </p:sp>
      <p:pic>
        <p:nvPicPr>
          <p:cNvPr id="74754" name="Picture 2"/>
          <p:cNvPicPr>
            <a:picLocks noChangeAspect="1" noChangeArrowheads="1"/>
          </p:cNvPicPr>
          <p:nvPr/>
        </p:nvPicPr>
        <p:blipFill>
          <a:blip r:embed="rId2"/>
          <a:srcRect l="16406" t="30039" r="34375" b="21511"/>
          <a:stretch>
            <a:fillRect/>
          </a:stretch>
        </p:blipFill>
        <p:spPr bwMode="auto">
          <a:xfrm>
            <a:off x="2952728" y="2478082"/>
            <a:ext cx="6000792" cy="3571900"/>
          </a:xfrm>
          <a:prstGeom prst="rect">
            <a:avLst/>
          </a:prstGeom>
          <a:noFill/>
          <a:ln w="9525">
            <a:noFill/>
            <a:miter lim="800000"/>
            <a:headEnd/>
            <a:tailEnd/>
          </a:ln>
          <a:effectLst/>
        </p:spPr>
      </p:pic>
      <p:sp>
        <p:nvSpPr>
          <p:cNvPr id="5" name="文本框 4"/>
          <p:cNvSpPr txBox="1"/>
          <p:nvPr/>
        </p:nvSpPr>
        <p:spPr>
          <a:xfrm>
            <a:off x="274320" y="449590"/>
            <a:ext cx="35894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740376" y="61885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465580"/>
            <a:ext cx="10972800" cy="4389120"/>
          </a:xfrm>
        </p:spPr>
        <p:txBody>
          <a:bodyPr/>
          <a:lstStyle/>
          <a:p>
            <a:r>
              <a:rPr lang="zh-CN" altLang="en-US" dirty="0"/>
              <a:t>选定业务组织要结合系统愿景。</a:t>
            </a:r>
            <a:endParaRPr lang="en-US" altLang="zh-CN" dirty="0"/>
          </a:p>
          <a:p>
            <a:pPr lvl="1"/>
            <a:r>
              <a:rPr lang="zh-CN" altLang="en-US" dirty="0"/>
              <a:t>可能是整个行政组织，也可能是行政组织中的部分。</a:t>
            </a:r>
            <a:endParaRPr lang="en-US" altLang="zh-CN" dirty="0"/>
          </a:p>
        </p:txBody>
      </p:sp>
      <p:pic>
        <p:nvPicPr>
          <p:cNvPr id="13" name="Picture 3"/>
          <p:cNvPicPr>
            <a:picLocks noChangeAspect="1" noChangeArrowheads="1"/>
          </p:cNvPicPr>
          <p:nvPr/>
        </p:nvPicPr>
        <p:blipFill>
          <a:blip r:embed="rId3"/>
          <a:srcRect/>
          <a:stretch>
            <a:fillRect/>
          </a:stretch>
        </p:blipFill>
        <p:spPr bwMode="auto">
          <a:xfrm>
            <a:off x="6310314" y="2708272"/>
            <a:ext cx="3509392" cy="3214710"/>
          </a:xfrm>
          <a:prstGeom prst="rect">
            <a:avLst/>
          </a:prstGeom>
          <a:noFill/>
          <a:ln w="9525">
            <a:noFill/>
            <a:miter lim="800000"/>
            <a:headEnd/>
            <a:tailEnd/>
          </a:ln>
          <a:effectLst/>
        </p:spPr>
      </p:pic>
      <p:grpSp>
        <p:nvGrpSpPr>
          <p:cNvPr id="20" name="组合 19"/>
          <p:cNvGrpSpPr/>
          <p:nvPr/>
        </p:nvGrpSpPr>
        <p:grpSpPr>
          <a:xfrm>
            <a:off x="3347884" y="2636834"/>
            <a:ext cx="7320148" cy="3571900"/>
            <a:chOff x="1823884" y="2928934"/>
            <a:chExt cx="7320148" cy="3571900"/>
          </a:xfrm>
        </p:grpSpPr>
        <p:sp>
          <p:nvSpPr>
            <p:cNvPr id="14" name="椭圆 13"/>
            <p:cNvSpPr/>
            <p:nvPr/>
          </p:nvSpPr>
          <p:spPr>
            <a:xfrm>
              <a:off x="4500562" y="2928934"/>
              <a:ext cx="4643470" cy="3571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117"/>
            <p:cNvSpPr/>
            <p:nvPr/>
          </p:nvSpPr>
          <p:spPr bwMode="auto">
            <a:xfrm rot="10800000" flipV="1">
              <a:off x="1823884" y="3071810"/>
              <a:ext cx="2105176" cy="419112"/>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8"/>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8"/>
                    <a:pt x="491" y="0"/>
                    <a:pt x="457" y="0"/>
                  </a:cubicBezTo>
                  <a:lnTo>
                    <a:pt x="62" y="0"/>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cap="flat" cmpd="sng">
              <a:solidFill>
                <a:srgbClr val="FF9F11"/>
              </a:solidFill>
              <a:prstDash val="solid"/>
              <a:round/>
              <a:headEnd type="none" w="med" len="med"/>
              <a:tailEnd type="none" w="med" len="med"/>
            </a:ln>
            <a:effectLst/>
          </p:spPr>
          <p:txBody>
            <a:bodyPr/>
            <a:lstStyle/>
            <a:p>
              <a:pPr algn="ctr"/>
              <a:r>
                <a:rPr lang="zh-CN" altLang="en-US" sz="2400" dirty="0">
                  <a:ln w="18415" cmpd="sng">
                    <a:solidFill>
                      <a:srgbClr val="FFFFFF"/>
                    </a:solidFill>
                    <a:prstDash val="solid"/>
                  </a:ln>
                  <a:effectLst>
                    <a:outerShdw blurRad="63500" dir="3600000" algn="tl" rotWithShape="0">
                      <a:srgbClr val="000000">
                        <a:alpha val="70000"/>
                      </a:srgbClr>
                    </a:outerShdw>
                  </a:effectLst>
                </a:rPr>
                <a:t>企业管理系统</a:t>
              </a:r>
            </a:p>
          </p:txBody>
        </p:sp>
        <p:sp>
          <p:nvSpPr>
            <p:cNvPr id="17" name="Line 219"/>
            <p:cNvSpPr>
              <a:spLocks noChangeShapeType="1"/>
            </p:cNvSpPr>
            <p:nvPr/>
          </p:nvSpPr>
          <p:spPr bwMode="auto">
            <a:xfrm>
              <a:off x="3857620" y="3429000"/>
              <a:ext cx="857256" cy="500066"/>
            </a:xfrm>
            <a:prstGeom prst="line">
              <a:avLst/>
            </a:prstGeom>
            <a:noFill/>
            <a:ln w="31750">
              <a:solidFill>
                <a:srgbClr val="FFCC00"/>
              </a:solidFill>
              <a:round/>
              <a:tailEnd type="oval" w="med" len="med"/>
            </a:ln>
            <a:effectLst/>
          </p:spPr>
          <p:txBody>
            <a:bodyPr wrap="none" anchor="ctr"/>
            <a:lstStyle/>
            <a:p>
              <a:endParaRPr lang="zh-CN" altLang="en-US"/>
            </a:p>
          </p:txBody>
        </p:sp>
      </p:grpSp>
      <p:grpSp>
        <p:nvGrpSpPr>
          <p:cNvPr id="21" name="组合 20"/>
          <p:cNvGrpSpPr/>
          <p:nvPr/>
        </p:nvGrpSpPr>
        <p:grpSpPr>
          <a:xfrm>
            <a:off x="3347884" y="3708404"/>
            <a:ext cx="3319620" cy="1939936"/>
            <a:chOff x="1823884" y="4000504"/>
            <a:chExt cx="3319620" cy="1939936"/>
          </a:xfrm>
        </p:grpSpPr>
        <p:sp>
          <p:nvSpPr>
            <p:cNvPr id="15" name="椭圆 14"/>
            <p:cNvSpPr/>
            <p:nvPr/>
          </p:nvSpPr>
          <p:spPr>
            <a:xfrm>
              <a:off x="4714877" y="4000504"/>
              <a:ext cx="428627" cy="13573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19"/>
            <p:cNvSpPr/>
            <p:nvPr/>
          </p:nvSpPr>
          <p:spPr bwMode="auto">
            <a:xfrm>
              <a:off x="1823884" y="5572140"/>
              <a:ext cx="2748116" cy="368300"/>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7"/>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7"/>
                    <a:pt x="491" y="0"/>
                    <a:pt x="457" y="0"/>
                  </a:cubicBezTo>
                  <a:lnTo>
                    <a:pt x="62" y="0"/>
                  </a:lnTo>
                  <a:close/>
                </a:path>
              </a:pathLst>
            </a:cu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w="9525" cap="flat" cmpd="sng">
              <a:solidFill>
                <a:srgbClr val="007BF6"/>
              </a:solidFill>
              <a:prstDash val="solid"/>
              <a:round/>
              <a:headEnd type="none" w="med" len="med"/>
              <a:tailEnd type="none" w="med" len="med"/>
            </a:ln>
            <a:effectLst/>
          </p:spPr>
          <p:txBody>
            <a:bodyPr/>
            <a:lstStyle/>
            <a:p>
              <a:pPr algn="ctr"/>
              <a:r>
                <a:rPr lang="zh-CN" altLang="en-US" sz="2400" dirty="0">
                  <a:ln w="18415" cmpd="sng">
                    <a:solidFill>
                      <a:srgbClr val="FFFFFF"/>
                    </a:solidFill>
                    <a:prstDash val="solid"/>
                  </a:ln>
                  <a:effectLst>
                    <a:outerShdw blurRad="63500" dir="3600000" algn="tl" rotWithShape="0">
                      <a:srgbClr val="000000">
                        <a:alpha val="70000"/>
                      </a:srgbClr>
                    </a:outerShdw>
                  </a:effectLst>
                </a:rPr>
                <a:t>企业人力资源系统</a:t>
              </a:r>
            </a:p>
          </p:txBody>
        </p:sp>
        <p:sp>
          <p:nvSpPr>
            <p:cNvPr id="19" name="Line 218"/>
            <p:cNvSpPr>
              <a:spLocks noChangeShapeType="1"/>
            </p:cNvSpPr>
            <p:nvPr/>
          </p:nvSpPr>
          <p:spPr bwMode="auto">
            <a:xfrm flipH="1">
              <a:off x="3643304" y="4643446"/>
              <a:ext cx="1071571" cy="928694"/>
            </a:xfrm>
            <a:prstGeom prst="line">
              <a:avLst/>
            </a:prstGeom>
            <a:noFill/>
            <a:ln w="19050">
              <a:solidFill>
                <a:srgbClr val="379BFF"/>
              </a:solidFill>
              <a:round/>
              <a:tailEnd type="oval" w="med" len="med"/>
            </a:ln>
            <a:effectLst/>
          </p:spPr>
          <p:txBody>
            <a:bodyPr wrap="none" anchor="ctr"/>
            <a:lstStyle/>
            <a:p>
              <a:endParaRPr lang="zh-CN" altLang="en-US"/>
            </a:p>
          </p:txBody>
        </p:sp>
      </p:grpSp>
      <p:sp>
        <p:nvSpPr>
          <p:cNvPr id="22" name="文本框 21"/>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p>
        </p:txBody>
      </p:sp>
      <p:cxnSp>
        <p:nvCxnSpPr>
          <p:cNvPr id="23" name="直接连接符 2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3741936" y="601910"/>
            <a:ext cx="491490" cy="318085"/>
            <a:chOff x="3017520" y="601990"/>
            <a:chExt cx="491490" cy="414010"/>
          </a:xfrm>
        </p:grpSpPr>
        <p:sp>
          <p:nvSpPr>
            <p:cNvPr id="30" name="燕尾形 2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8628" y="1356935"/>
            <a:ext cx="11190514" cy="4389120"/>
          </a:xfrm>
        </p:spPr>
        <p:txBody>
          <a:bodyPr/>
          <a:lstStyle/>
          <a:p>
            <a:pPr>
              <a:lnSpc>
                <a:spcPct val="150000"/>
              </a:lnSpc>
            </a:pPr>
            <a:r>
              <a:rPr lang="zh-CN" altLang="en-US" dirty="0"/>
              <a:t>财神银行：我们想提供一个能够让顾客随时办理普通存取款和转账的系统。</a:t>
            </a:r>
            <a:endParaRPr lang="en-US" altLang="zh-CN" dirty="0"/>
          </a:p>
          <a:p>
            <a:pPr>
              <a:lnSpc>
                <a:spcPct val="150000"/>
              </a:lnSpc>
            </a:pPr>
            <a:r>
              <a:rPr lang="zh-CN" altLang="en-US" dirty="0"/>
              <a:t>财神银行</a:t>
            </a:r>
            <a:r>
              <a:rPr lang="en-US" altLang="zh-CN" dirty="0"/>
              <a:t>VIP</a:t>
            </a:r>
            <a:r>
              <a:rPr lang="zh-CN" altLang="en-US" dirty="0"/>
              <a:t>客户部：我们想提供一个能够让</a:t>
            </a:r>
            <a:r>
              <a:rPr lang="en-US" altLang="zh-CN" dirty="0"/>
              <a:t>VIP</a:t>
            </a:r>
            <a:r>
              <a:rPr lang="zh-CN" altLang="en-US" dirty="0"/>
              <a:t>客户随时随地免费办理跨行转账的系统。</a:t>
            </a:r>
          </a:p>
        </p:txBody>
      </p:sp>
      <p:sp>
        <p:nvSpPr>
          <p:cNvPr id="4" name="矩形 3"/>
          <p:cNvSpPr/>
          <p:nvPr/>
        </p:nvSpPr>
        <p:spPr>
          <a:xfrm>
            <a:off x="2166910" y="3749680"/>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itchFamily="34" charset="-122"/>
                <a:ea typeface="微软雅黑" pitchFamily="34" charset="-122"/>
              </a:rPr>
              <a:t>财神银行</a:t>
            </a:r>
          </a:p>
        </p:txBody>
      </p:sp>
      <p:sp>
        <p:nvSpPr>
          <p:cNvPr id="5" name="矩形 4"/>
          <p:cNvSpPr/>
          <p:nvPr/>
        </p:nvSpPr>
        <p:spPr>
          <a:xfrm>
            <a:off x="6667504" y="3678242"/>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itchFamily="34" charset="-122"/>
                <a:ea typeface="微软雅黑" pitchFamily="34" charset="-122"/>
              </a:rPr>
              <a:t>财神银行</a:t>
            </a:r>
            <a:endPar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itchFamily="34" charset="-122"/>
              <a:ea typeface="微软雅黑" pitchFamily="34" charset="-122"/>
            </a:endParaRPr>
          </a:p>
          <a:p>
            <a:pPr algn="ctr"/>
            <a:r>
              <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itchFamily="34" charset="-122"/>
                <a:ea typeface="微软雅黑" pitchFamily="34" charset="-122"/>
              </a:rPr>
              <a:t>VIP</a:t>
            </a: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itchFamily="34" charset="-122"/>
                <a:ea typeface="微软雅黑" pitchFamily="34" charset="-122"/>
              </a:rPr>
              <a:t>客户部</a:t>
            </a:r>
          </a:p>
        </p:txBody>
      </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8298" y="61965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184366"/>
            <a:ext cx="10972800" cy="4389120"/>
          </a:xfrm>
        </p:spPr>
        <p:txBody>
          <a:bodyPr/>
          <a:lstStyle/>
          <a:p>
            <a:pPr>
              <a:lnSpc>
                <a:spcPct val="150000"/>
              </a:lnSpc>
            </a:pPr>
            <a:r>
              <a:rPr lang="zh-CN" altLang="en-US" dirty="0"/>
              <a:t>某企业要规范化财务工作，需要开发一个系统自动完成工资计算、保险计算、纳税计算等财务工作，提高财务部门的工作效率，降低出错率。如果做业务建模，业务组织应该是</a:t>
            </a:r>
            <a:r>
              <a:rPr lang="en-US" altLang="zh-CN" dirty="0"/>
              <a:t>……?</a:t>
            </a:r>
          </a:p>
          <a:p>
            <a:pPr>
              <a:lnSpc>
                <a:spcPct val="150000"/>
              </a:lnSpc>
            </a:pPr>
            <a:r>
              <a:rPr lang="zh-CN" altLang="en-US" dirty="0"/>
              <a:t>某大学为更好完成国家评估，成立专门的评估工作组，规范化本校的各项工作，需要开发一个系统管理过程中的各项工作安排、进度跟踪、文件归档等。如果做业务建模，业务组织应该是</a:t>
            </a:r>
            <a:r>
              <a:rPr lang="en-US" altLang="zh-CN" dirty="0"/>
              <a:t>……?</a:t>
            </a:r>
          </a:p>
          <a:p>
            <a:pPr>
              <a:lnSpc>
                <a:spcPct val="150000"/>
              </a:lnSpc>
            </a:pPr>
            <a:r>
              <a:rPr lang="zh-CN" altLang="en-US" dirty="0"/>
              <a:t>某服装企业为拓宽销售渠道，董事会决议通过，要构建一个互联网销售系统。如果做业务建模，业务组织应该是</a:t>
            </a:r>
            <a:r>
              <a:rPr lang="en-US" altLang="zh-CN" dirty="0"/>
              <a:t>……?</a:t>
            </a:r>
            <a:endParaRPr lang="zh-CN" altLang="en-US" dirty="0"/>
          </a:p>
        </p:txBody>
      </p:sp>
      <p:sp>
        <p:nvSpPr>
          <p:cNvPr id="4" name="文本框 3"/>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279723"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矩形 63"/>
          <p:cNvSpPr/>
          <p:nvPr/>
        </p:nvSpPr>
        <p:spPr>
          <a:xfrm>
            <a:off x="88849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a:t>
            </a:r>
            <a:r>
              <a:rPr lang="zh-CN" altLang="en-US" dirty="0">
                <a:solidFill>
                  <a:srgbClr val="FF0000"/>
                </a:solidFill>
              </a:rPr>
              <a:t>业务用例图</a:t>
            </a:r>
            <a:r>
              <a:rPr lang="zh-CN" altLang="en-US" dirty="0"/>
              <a:t>、现状业务序列图）。</a:t>
            </a:r>
          </a:p>
          <a:p>
            <a:pPr marL="457200" indent="-457200">
              <a:lnSpc>
                <a:spcPct val="150000"/>
              </a:lnSpc>
              <a:buFont typeface="+mj-lt"/>
              <a:buAutoNum type="arabicPeriod"/>
            </a:pPr>
            <a:r>
              <a:rPr lang="zh-CN" altLang="en-US" dirty="0"/>
              <a:t>我们如何改进（改进业务序列图）。</a:t>
            </a: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5634" y="1440392"/>
            <a:ext cx="10450996" cy="4389120"/>
          </a:xfrm>
        </p:spPr>
        <p:txBody>
          <a:bodyPr/>
          <a:lstStyle/>
          <a:p>
            <a:pPr>
              <a:lnSpc>
                <a:spcPct val="150000"/>
              </a:lnSpc>
            </a:pPr>
            <a:r>
              <a:rPr lang="zh-CN" altLang="en-US" dirty="0"/>
              <a:t>从外部看：组织是</a:t>
            </a:r>
            <a:r>
              <a:rPr lang="zh-CN" altLang="en-US" b="1" dirty="0">
                <a:solidFill>
                  <a:srgbClr val="FF0000"/>
                </a:solidFill>
              </a:rPr>
              <a:t>价值</a:t>
            </a:r>
            <a:r>
              <a:rPr lang="zh-CN" altLang="en-US" dirty="0"/>
              <a:t>的集合，用业务用例图来建模。</a:t>
            </a:r>
            <a:endParaRPr lang="en-US" altLang="zh-CN" dirty="0"/>
          </a:p>
          <a:p>
            <a:pPr>
              <a:lnSpc>
                <a:spcPct val="150000"/>
              </a:lnSpc>
            </a:pPr>
            <a:r>
              <a:rPr lang="zh-CN" altLang="en-US" dirty="0"/>
              <a:t>从内部看：组织是</a:t>
            </a:r>
            <a:r>
              <a:rPr lang="zh-CN" altLang="en-US" b="1" dirty="0">
                <a:solidFill>
                  <a:srgbClr val="FF0000"/>
                </a:solidFill>
              </a:rPr>
              <a:t>系统</a:t>
            </a:r>
            <a:r>
              <a:rPr lang="zh-CN" altLang="en-US" dirty="0"/>
              <a:t>的集合</a:t>
            </a:r>
            <a:r>
              <a:rPr lang="en-US" altLang="zh-CN" dirty="0"/>
              <a:t>(</a:t>
            </a:r>
            <a:r>
              <a:rPr lang="zh-CN" altLang="en-US" dirty="0"/>
              <a:t>人是一种智能系统</a:t>
            </a:r>
            <a:r>
              <a:rPr lang="en-US" altLang="zh-CN" dirty="0"/>
              <a:t>)</a:t>
            </a:r>
            <a:r>
              <a:rPr lang="zh-CN" altLang="en-US" dirty="0"/>
              <a:t>，用业务序列图来建模。</a:t>
            </a:r>
          </a:p>
        </p:txBody>
      </p:sp>
      <p:pic>
        <p:nvPicPr>
          <p:cNvPr id="8" name="Picture 2"/>
          <p:cNvPicPr>
            <a:picLocks noChangeAspect="1" noChangeArrowheads="1"/>
          </p:cNvPicPr>
          <p:nvPr/>
        </p:nvPicPr>
        <p:blipFill>
          <a:blip r:embed="rId3"/>
          <a:srcRect l="31055" t="35853" r="29101" b="26356"/>
          <a:stretch>
            <a:fillRect/>
          </a:stretch>
        </p:blipFill>
        <p:spPr bwMode="auto">
          <a:xfrm>
            <a:off x="1706930" y="3903838"/>
            <a:ext cx="3357586" cy="1925674"/>
          </a:xfrm>
          <a:prstGeom prst="rect">
            <a:avLst/>
          </a:prstGeom>
          <a:noFill/>
          <a:ln w="9525">
            <a:noFill/>
            <a:miter lim="800000"/>
            <a:headEnd/>
            <a:tailEnd/>
          </a:ln>
          <a:effectLst/>
        </p:spPr>
      </p:pic>
      <p:pic>
        <p:nvPicPr>
          <p:cNvPr id="9" name="Picture 3"/>
          <p:cNvPicPr>
            <a:picLocks noChangeAspect="1" noChangeArrowheads="1"/>
          </p:cNvPicPr>
          <p:nvPr/>
        </p:nvPicPr>
        <p:blipFill>
          <a:blip r:embed="rId4"/>
          <a:srcRect l="28320" t="29651" r="29492" b="18023"/>
          <a:stretch>
            <a:fillRect/>
          </a:stretch>
        </p:blipFill>
        <p:spPr bwMode="auto">
          <a:xfrm>
            <a:off x="5924440" y="3020388"/>
            <a:ext cx="4500594" cy="3375446"/>
          </a:xfrm>
          <a:prstGeom prst="rect">
            <a:avLst/>
          </a:prstGeom>
          <a:noFill/>
          <a:ln w="9525">
            <a:noFill/>
            <a:miter lim="800000"/>
            <a:headEnd/>
            <a:tailEnd/>
          </a:ln>
          <a:effectLst/>
        </p:spPr>
      </p:pic>
      <p:sp>
        <p:nvSpPr>
          <p:cNvPr id="6" name="文本框 5"/>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业务建模第二步：了解组织现状</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6137036" y="595648"/>
            <a:ext cx="491490" cy="318085"/>
            <a:chOff x="3017520" y="601990"/>
            <a:chExt cx="491490" cy="414010"/>
          </a:xfrm>
        </p:grpSpPr>
        <p:sp>
          <p:nvSpPr>
            <p:cNvPr id="16" name="燕尾形 1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331535"/>
            <a:ext cx="10972800" cy="4389120"/>
          </a:xfrm>
        </p:spPr>
        <p:txBody>
          <a:bodyPr/>
          <a:lstStyle/>
          <a:p>
            <a:pPr>
              <a:lnSpc>
                <a:spcPct val="150000"/>
              </a:lnSpc>
            </a:pPr>
            <a:r>
              <a:rPr lang="zh-CN" altLang="en-US" dirty="0"/>
              <a:t>业务用例图帮助我们从</a:t>
            </a:r>
            <a:r>
              <a:rPr lang="zh-CN" altLang="en-US" dirty="0">
                <a:solidFill>
                  <a:srgbClr val="FF0000"/>
                </a:solidFill>
              </a:rPr>
              <a:t>高层次</a:t>
            </a:r>
            <a:r>
              <a:rPr lang="zh-CN" altLang="en-US" dirty="0"/>
              <a:t>了解组织的</a:t>
            </a:r>
            <a:r>
              <a:rPr lang="zh-CN" altLang="en-US" dirty="0">
                <a:solidFill>
                  <a:srgbClr val="FF0000"/>
                </a:solidFill>
              </a:rPr>
              <a:t>业务构成</a:t>
            </a:r>
            <a:r>
              <a:rPr lang="zh-CN" altLang="en-US" dirty="0"/>
              <a:t>。</a:t>
            </a:r>
            <a:endParaRPr lang="en-US" altLang="zh-CN" dirty="0"/>
          </a:p>
          <a:p>
            <a:pPr>
              <a:lnSpc>
                <a:spcPct val="150000"/>
              </a:lnSpc>
            </a:pPr>
            <a:r>
              <a:rPr lang="zh-CN" altLang="en-US" dirty="0"/>
              <a:t>业务用例图的组成</a:t>
            </a:r>
            <a:endParaRPr lang="en-US" altLang="zh-CN" dirty="0"/>
          </a:p>
        </p:txBody>
      </p:sp>
      <p:pic>
        <p:nvPicPr>
          <p:cNvPr id="5" name="Picture 3"/>
          <p:cNvPicPr>
            <a:picLocks noChangeAspect="1" noChangeArrowheads="1"/>
          </p:cNvPicPr>
          <p:nvPr/>
        </p:nvPicPr>
        <p:blipFill>
          <a:blip r:embed="rId3"/>
          <a:srcRect l="32227" t="17442" r="32031" b="46705"/>
          <a:stretch>
            <a:fillRect/>
          </a:stretch>
        </p:blipFill>
        <p:spPr bwMode="auto">
          <a:xfrm>
            <a:off x="4595802" y="3368676"/>
            <a:ext cx="4357718" cy="2643206"/>
          </a:xfrm>
          <a:prstGeom prst="rect">
            <a:avLst/>
          </a:prstGeom>
          <a:noFill/>
          <a:ln w="9525">
            <a:noFill/>
            <a:miter lim="800000"/>
            <a:headEnd/>
            <a:tailEnd/>
          </a:ln>
          <a:effectLst/>
        </p:spPr>
      </p:pic>
      <p:sp>
        <p:nvSpPr>
          <p:cNvPr id="7" name="线形标注 2(带边框和强调线) 6"/>
          <p:cNvSpPr/>
          <p:nvPr/>
        </p:nvSpPr>
        <p:spPr>
          <a:xfrm>
            <a:off x="8310578" y="2511420"/>
            <a:ext cx="1285884" cy="571504"/>
          </a:xfrm>
          <a:prstGeom prst="accentBorderCallout2">
            <a:avLst>
              <a:gd name="adj1" fmla="val 44147"/>
              <a:gd name="adj2" fmla="val -3818"/>
              <a:gd name="adj3" fmla="val 49226"/>
              <a:gd name="adj4" fmla="val -29083"/>
              <a:gd name="adj5" fmla="val 165833"/>
              <a:gd name="adj6" fmla="val -477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业务组织</a:t>
            </a:r>
            <a:endParaRPr lang="en-US" altLang="zh-CN" b="1" dirty="0">
              <a:latin typeface="微软雅黑" panose="020B0503020204020204" pitchFamily="34" charset="-122"/>
              <a:ea typeface="微软雅黑" panose="020B0503020204020204" pitchFamily="34" charset="-122"/>
            </a:endParaRPr>
          </a:p>
        </p:txBody>
      </p:sp>
      <p:sp>
        <p:nvSpPr>
          <p:cNvPr id="8" name="线形标注 2(带边框和强调线) 7"/>
          <p:cNvSpPr/>
          <p:nvPr/>
        </p:nvSpPr>
        <p:spPr>
          <a:xfrm>
            <a:off x="2452662" y="3797304"/>
            <a:ext cx="1428760" cy="571504"/>
          </a:xfrm>
          <a:prstGeom prst="accentBorderCallout2">
            <a:avLst>
              <a:gd name="adj1" fmla="val 44147"/>
              <a:gd name="adj2" fmla="val 106799"/>
              <a:gd name="adj3" fmla="val 44147"/>
              <a:gd name="adj4" fmla="val 122168"/>
              <a:gd name="adj5" fmla="val 125199"/>
              <a:gd name="adj6" fmla="val 1647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业务执行者</a:t>
            </a:r>
            <a:endParaRPr lang="en-US" altLang="zh-CN" b="1" dirty="0">
              <a:latin typeface="微软雅黑" panose="020B0503020204020204" pitchFamily="34" charset="-122"/>
              <a:ea typeface="微软雅黑" panose="020B0503020204020204" pitchFamily="34" charset="-122"/>
            </a:endParaRPr>
          </a:p>
        </p:txBody>
      </p:sp>
      <p:sp>
        <p:nvSpPr>
          <p:cNvPr id="9" name="线形标注 2(带边框和强调线) 8"/>
          <p:cNvSpPr/>
          <p:nvPr/>
        </p:nvSpPr>
        <p:spPr>
          <a:xfrm>
            <a:off x="9239272" y="5368940"/>
            <a:ext cx="1285884" cy="571504"/>
          </a:xfrm>
          <a:prstGeom prst="accentBorderCallout2">
            <a:avLst>
              <a:gd name="adj1" fmla="val 44147"/>
              <a:gd name="adj2" fmla="val -3818"/>
              <a:gd name="adj3" fmla="val 44146"/>
              <a:gd name="adj4" fmla="val -35856"/>
              <a:gd name="adj5" fmla="val -34800"/>
              <a:gd name="adj6" fmla="val -929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业务用例</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4320" y="449590"/>
            <a:ext cx="223651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业务用例图</a:t>
            </a: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810372"/>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539405" y="606224"/>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itchFamily="34" charset="-122"/>
                <a:ea typeface="微软雅黑" pitchFamily="34" charset="-122"/>
              </a:rPr>
              <a:t>回顾：像医生一样解决用户的痛</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232723" y="638785"/>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 name="内容占位符 2"/>
          <p:cNvSpPr txBox="1"/>
          <p:nvPr/>
        </p:nvSpPr>
        <p:spPr>
          <a:xfrm>
            <a:off x="393700" y="1158874"/>
            <a:ext cx="11261271" cy="5038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zh-CN" altLang="en-US" sz="1800" dirty="0">
              <a:latin typeface="微软雅黑" pitchFamily="34" charset="-122"/>
              <a:ea typeface="微软雅黑" pitchFamily="34" charset="-122"/>
            </a:endParaRPr>
          </a:p>
        </p:txBody>
      </p:sp>
      <p:sp>
        <p:nvSpPr>
          <p:cNvPr id="22" name="文本框 21"/>
          <p:cNvSpPr txBox="1"/>
          <p:nvPr/>
        </p:nvSpPr>
        <p:spPr>
          <a:xfrm>
            <a:off x="991614" y="1756861"/>
            <a:ext cx="1620957" cy="523220"/>
          </a:xfrm>
          <a:prstGeom prst="rect">
            <a:avLst/>
          </a:prstGeom>
          <a:noFill/>
        </p:spPr>
        <p:txBody>
          <a:bodyPr wrap="none" rtlCol="0">
            <a:spAutoFit/>
          </a:bodyPr>
          <a:lstStyle/>
          <a:p>
            <a:r>
              <a:rPr lang="zh-CN" altLang="en-US" sz="2800" dirty="0">
                <a:latin typeface="微软雅黑" pitchFamily="34" charset="-122"/>
                <a:ea typeface="微软雅黑" pitchFamily="34" charset="-122"/>
              </a:rPr>
              <a:t>企业生存</a:t>
            </a:r>
          </a:p>
        </p:txBody>
      </p:sp>
      <p:sp>
        <p:nvSpPr>
          <p:cNvPr id="23" name="虚尾箭头 22"/>
          <p:cNvSpPr/>
          <p:nvPr/>
        </p:nvSpPr>
        <p:spPr>
          <a:xfrm flipH="1">
            <a:off x="2664822" y="1869141"/>
            <a:ext cx="365760" cy="298660"/>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4" name="文本框 23"/>
          <p:cNvSpPr txBox="1"/>
          <p:nvPr/>
        </p:nvSpPr>
        <p:spPr>
          <a:xfrm>
            <a:off x="3344743" y="1756861"/>
            <a:ext cx="2339102" cy="523220"/>
          </a:xfrm>
          <a:prstGeom prst="rect">
            <a:avLst/>
          </a:prstGeom>
          <a:noFill/>
        </p:spPr>
        <p:txBody>
          <a:bodyPr wrap="none" rtlCol="0">
            <a:spAutoFit/>
          </a:bodyPr>
          <a:lstStyle/>
          <a:p>
            <a:r>
              <a:rPr lang="zh-CN" altLang="en-US" sz="2800" dirty="0">
                <a:latin typeface="微软雅黑" pitchFamily="34" charset="-122"/>
                <a:ea typeface="微软雅黑" pitchFamily="34" charset="-122"/>
              </a:rPr>
              <a:t>盈利（赚钱）</a:t>
            </a:r>
          </a:p>
        </p:txBody>
      </p:sp>
      <p:sp>
        <p:nvSpPr>
          <p:cNvPr id="25" name="左大括号 24"/>
          <p:cNvSpPr/>
          <p:nvPr/>
        </p:nvSpPr>
        <p:spPr>
          <a:xfrm rot="5400000">
            <a:off x="3652456" y="1933303"/>
            <a:ext cx="287383" cy="13324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itchFamily="34" charset="-122"/>
              <a:ea typeface="微软雅黑" pitchFamily="34" charset="-122"/>
            </a:endParaRPr>
          </a:p>
        </p:txBody>
      </p:sp>
      <p:sp>
        <p:nvSpPr>
          <p:cNvPr id="26" name="文本框 25"/>
          <p:cNvSpPr txBox="1"/>
          <p:nvPr/>
        </p:nvSpPr>
        <p:spPr>
          <a:xfrm>
            <a:off x="2264963" y="2853247"/>
            <a:ext cx="1415772" cy="461665"/>
          </a:xfrm>
          <a:prstGeom prst="rect">
            <a:avLst/>
          </a:prstGeom>
          <a:noFill/>
        </p:spPr>
        <p:txBody>
          <a:bodyPr wrap="none" rtlCol="0">
            <a:spAutoFit/>
          </a:bodyPr>
          <a:lstStyle/>
          <a:p>
            <a:r>
              <a:rPr lang="zh-CN" altLang="en-US" sz="2400" dirty="0">
                <a:latin typeface="微软雅黑" pitchFamily="34" charset="-122"/>
                <a:ea typeface="微软雅黑" pitchFamily="34" charset="-122"/>
              </a:rPr>
              <a:t>增加收入</a:t>
            </a:r>
          </a:p>
        </p:txBody>
      </p:sp>
      <p:sp>
        <p:nvSpPr>
          <p:cNvPr id="27" name="文本框 26"/>
          <p:cNvSpPr txBox="1"/>
          <p:nvPr/>
        </p:nvSpPr>
        <p:spPr>
          <a:xfrm>
            <a:off x="3941273" y="2853247"/>
            <a:ext cx="1415772" cy="461665"/>
          </a:xfrm>
          <a:prstGeom prst="rect">
            <a:avLst/>
          </a:prstGeom>
          <a:noFill/>
        </p:spPr>
        <p:txBody>
          <a:bodyPr wrap="none" rtlCol="0">
            <a:spAutoFit/>
          </a:bodyPr>
          <a:lstStyle/>
          <a:p>
            <a:r>
              <a:rPr lang="zh-CN" altLang="en-US" sz="2400" dirty="0">
                <a:latin typeface="微软雅黑" pitchFamily="34" charset="-122"/>
                <a:ea typeface="微软雅黑" pitchFamily="34" charset="-122"/>
              </a:rPr>
              <a:t>降低成本</a:t>
            </a:r>
          </a:p>
        </p:txBody>
      </p:sp>
      <p:sp>
        <p:nvSpPr>
          <p:cNvPr id="28" name="左大括号 27"/>
          <p:cNvSpPr/>
          <p:nvPr/>
        </p:nvSpPr>
        <p:spPr>
          <a:xfrm rot="16200000" flipV="1">
            <a:off x="3656754" y="2906875"/>
            <a:ext cx="287383" cy="13324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itchFamily="34" charset="-122"/>
              <a:ea typeface="微软雅黑" pitchFamily="34" charset="-122"/>
            </a:endParaRPr>
          </a:p>
        </p:txBody>
      </p:sp>
      <p:sp>
        <p:nvSpPr>
          <p:cNvPr id="29" name="文本框 28"/>
          <p:cNvSpPr txBox="1"/>
          <p:nvPr/>
        </p:nvSpPr>
        <p:spPr>
          <a:xfrm>
            <a:off x="2392244" y="3914297"/>
            <a:ext cx="2954655" cy="830997"/>
          </a:xfrm>
          <a:prstGeom prst="rect">
            <a:avLst/>
          </a:prstGeom>
          <a:noFill/>
        </p:spPr>
        <p:txBody>
          <a:bodyPr wrap="none" rtlCol="0">
            <a:spAutoFit/>
          </a:bodyPr>
          <a:lstStyle/>
          <a:p>
            <a:pPr algn="ctr"/>
            <a:r>
              <a:rPr lang="zh-CN" altLang="en-US" sz="2400" dirty="0">
                <a:latin typeface="微软雅黑" pitchFamily="34" charset="-122"/>
                <a:ea typeface="微软雅黑" pitchFamily="34" charset="-122"/>
              </a:rPr>
              <a:t>不断面对挑战和问题</a:t>
            </a:r>
            <a:endParaRPr lang="en-US" altLang="zh-CN" sz="2400" dirty="0">
              <a:latin typeface="微软雅黑" pitchFamily="34" charset="-122"/>
              <a:ea typeface="微软雅黑" pitchFamily="34" charset="-122"/>
            </a:endParaRPr>
          </a:p>
          <a:p>
            <a:pPr algn="ctr"/>
            <a:r>
              <a:rPr lang="zh-CN" altLang="en-US" sz="2400" dirty="0">
                <a:latin typeface="微软雅黑" pitchFamily="34" charset="-122"/>
                <a:ea typeface="微软雅黑" pitchFamily="34" charset="-122"/>
              </a:rPr>
              <a:t>（客户的痛点）</a:t>
            </a:r>
          </a:p>
        </p:txBody>
      </p:sp>
      <p:sp>
        <p:nvSpPr>
          <p:cNvPr id="30" name="虚尾箭头 29"/>
          <p:cNvSpPr/>
          <p:nvPr/>
        </p:nvSpPr>
        <p:spPr>
          <a:xfrm rot="2238564" flipH="1">
            <a:off x="4706612" y="4606307"/>
            <a:ext cx="522514" cy="381597"/>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1" name="文本框 30"/>
          <p:cNvSpPr txBox="1"/>
          <p:nvPr/>
        </p:nvSpPr>
        <p:spPr>
          <a:xfrm>
            <a:off x="4207131" y="5201424"/>
            <a:ext cx="3057247" cy="523220"/>
          </a:xfrm>
          <a:prstGeom prst="rect">
            <a:avLst/>
          </a:prstGeom>
          <a:noFill/>
        </p:spPr>
        <p:txBody>
          <a:bodyPr wrap="none" rtlCol="0">
            <a:spAutoFit/>
          </a:bodyPr>
          <a:lstStyle/>
          <a:p>
            <a:r>
              <a:rPr lang="zh-CN" altLang="en-US" sz="2800" dirty="0">
                <a:latin typeface="微软雅黑" pitchFamily="34" charset="-122"/>
                <a:ea typeface="微软雅黑" pitchFamily="34" charset="-122"/>
              </a:rPr>
              <a:t>企业投入（花钱）</a:t>
            </a:r>
          </a:p>
        </p:txBody>
      </p:sp>
      <p:sp>
        <p:nvSpPr>
          <p:cNvPr id="32" name="椭圆形标注 31"/>
          <p:cNvSpPr/>
          <p:nvPr/>
        </p:nvSpPr>
        <p:spPr>
          <a:xfrm>
            <a:off x="633095" y="5196667"/>
            <a:ext cx="2337993" cy="992777"/>
          </a:xfrm>
          <a:prstGeom prst="wedgeEllipseCallout">
            <a:avLst>
              <a:gd name="adj1" fmla="val 66221"/>
              <a:gd name="adj2" fmla="val -10723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solidFill>
                  <a:schemeClr val="tx1"/>
                </a:solidFill>
                <a:latin typeface="微软雅黑" pitchFamily="34" charset="-122"/>
                <a:ea typeface="微软雅黑" pitchFamily="34" charset="-122"/>
              </a:rPr>
              <a:t>如果能解决好这里，客户就愿意付费</a:t>
            </a:r>
          </a:p>
        </p:txBody>
      </p:sp>
      <p:graphicFrame>
        <p:nvGraphicFramePr>
          <p:cNvPr id="33" name="图示 32"/>
          <p:cNvGraphicFramePr/>
          <p:nvPr>
            <p:extLst>
              <p:ext uri="{D42A27DB-BD31-4B8C-83A1-F6EECF244321}">
                <p14:modId xmlns:p14="http://schemas.microsoft.com/office/powerpoint/2010/main" val="1810433423"/>
              </p:ext>
            </p:extLst>
          </p:nvPr>
        </p:nvGraphicFramePr>
        <p:xfrm>
          <a:off x="7264378" y="1204963"/>
          <a:ext cx="464877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9122" y="1415466"/>
            <a:ext cx="10450077" cy="4389120"/>
          </a:xfrm>
        </p:spPr>
        <p:txBody>
          <a:bodyPr/>
          <a:lstStyle/>
          <a:p>
            <a:pPr>
              <a:lnSpc>
                <a:spcPct val="150000"/>
              </a:lnSpc>
            </a:pPr>
            <a:r>
              <a:rPr lang="zh-CN" altLang="en-US" b="1" dirty="0"/>
              <a:t>业务执行者</a:t>
            </a:r>
            <a:r>
              <a:rPr lang="en-US" altLang="zh-CN" b="1" dirty="0"/>
              <a:t>[Business  Actor]</a:t>
            </a:r>
            <a:endParaRPr lang="en-US" altLang="zh-CN" dirty="0"/>
          </a:p>
          <a:p>
            <a:pPr lvl="1">
              <a:lnSpc>
                <a:spcPct val="150000"/>
              </a:lnSpc>
            </a:pPr>
            <a:r>
              <a:rPr lang="zh-CN" altLang="en-US" dirty="0"/>
              <a:t>在业务组织之</a:t>
            </a:r>
            <a:r>
              <a:rPr lang="zh-CN" altLang="en-US" dirty="0">
                <a:solidFill>
                  <a:srgbClr val="FF0000"/>
                </a:solidFill>
              </a:rPr>
              <a:t>外</a:t>
            </a:r>
            <a:r>
              <a:rPr lang="zh-CN" altLang="en-US" dirty="0"/>
              <a:t>，与其交互，享受其价值的</a:t>
            </a:r>
            <a:r>
              <a:rPr lang="zh-CN" altLang="en-US" dirty="0">
                <a:solidFill>
                  <a:srgbClr val="FF0000"/>
                </a:solidFill>
              </a:rPr>
              <a:t>人或组织</a:t>
            </a:r>
            <a:r>
              <a:rPr lang="zh-CN" altLang="en-US" dirty="0"/>
              <a:t>。</a:t>
            </a:r>
            <a:endParaRPr lang="en-US" altLang="zh-CN" dirty="0"/>
          </a:p>
          <a:p>
            <a:pPr lvl="1">
              <a:lnSpc>
                <a:spcPct val="150000"/>
              </a:lnSpc>
            </a:pPr>
            <a:r>
              <a:rPr lang="zh-CN" altLang="en-US" dirty="0"/>
              <a:t>例如储户是银行的业务执行者，食客是餐馆的业务执行者。</a:t>
            </a:r>
            <a:endParaRPr lang="en-US" altLang="zh-CN" dirty="0"/>
          </a:p>
        </p:txBody>
      </p:sp>
      <p:pic>
        <p:nvPicPr>
          <p:cNvPr id="1029" name="Picture 5"/>
          <p:cNvPicPr>
            <a:picLocks noChangeAspect="1" noChangeArrowheads="1"/>
          </p:cNvPicPr>
          <p:nvPr/>
        </p:nvPicPr>
        <p:blipFill>
          <a:blip r:embed="rId2"/>
          <a:srcRect l="15625" t="23972" r="18750" b="13331"/>
          <a:stretch>
            <a:fillRect/>
          </a:stretch>
        </p:blipFill>
        <p:spPr bwMode="auto">
          <a:xfrm>
            <a:off x="4952992" y="3663952"/>
            <a:ext cx="1500198" cy="2428892"/>
          </a:xfrm>
          <a:prstGeom prst="rect">
            <a:avLst/>
          </a:prstGeom>
          <a:noFill/>
          <a:ln w="9525">
            <a:noFill/>
            <a:miter lim="800000"/>
            <a:headEnd/>
            <a:tailEnd/>
          </a:ln>
          <a:effectLst/>
        </p:spPr>
      </p:pic>
      <p:sp>
        <p:nvSpPr>
          <p:cNvPr id="5" name="文本框 4"/>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331567" y="64613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2"/>
          <a:srcRect l="8677" t="11628" r="6283" b="9302"/>
          <a:stretch>
            <a:fillRect/>
          </a:stretch>
        </p:blipFill>
        <p:spPr bwMode="auto">
          <a:xfrm>
            <a:off x="2024034" y="2533646"/>
            <a:ext cx="3843644" cy="2667018"/>
          </a:xfrm>
          <a:prstGeom prst="rect">
            <a:avLst/>
          </a:prstGeom>
          <a:noFill/>
          <a:ln w="9525">
            <a:noFill/>
            <a:miter lim="800000"/>
            <a:headEnd/>
            <a:tailEnd/>
          </a:ln>
          <a:effectLst/>
        </p:spPr>
      </p:pic>
      <p:pic>
        <p:nvPicPr>
          <p:cNvPr id="9" name="Picture 4"/>
          <p:cNvPicPr>
            <a:picLocks noChangeAspect="1" noChangeArrowheads="1"/>
          </p:cNvPicPr>
          <p:nvPr/>
        </p:nvPicPr>
        <p:blipFill>
          <a:blip r:embed="rId3"/>
          <a:srcRect l="8721" t="12000" r="6249" b="9999"/>
          <a:stretch>
            <a:fillRect/>
          </a:stretch>
        </p:blipFill>
        <p:spPr bwMode="auto">
          <a:xfrm>
            <a:off x="6453190" y="2533645"/>
            <a:ext cx="4000528" cy="2667019"/>
          </a:xfrm>
          <a:prstGeom prst="rect">
            <a:avLst/>
          </a:prstGeom>
          <a:noFill/>
          <a:ln w="9525">
            <a:noFill/>
            <a:miter lim="800000"/>
            <a:headEnd/>
            <a:tailEnd/>
          </a:ln>
          <a:effectLst/>
        </p:spPr>
      </p:pic>
      <p:sp>
        <p:nvSpPr>
          <p:cNvPr id="10" name="矩形 9"/>
          <p:cNvSpPr/>
          <p:nvPr/>
        </p:nvSpPr>
        <p:spPr>
          <a:xfrm>
            <a:off x="1881158" y="25574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096000" y="25574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识别业务执行者用例</a:t>
            </a:r>
          </a:p>
        </p:txBody>
      </p:sp>
      <p:cxnSp>
        <p:nvCxnSpPr>
          <p:cNvPr id="13" name="直接连接符 1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152305" y="601915"/>
            <a:ext cx="491490" cy="318085"/>
            <a:chOff x="3017520" y="601990"/>
            <a:chExt cx="491490" cy="414010"/>
          </a:xfrm>
        </p:grpSpPr>
        <p:sp>
          <p:nvSpPr>
            <p:cNvPr id="20" name="燕尾形 1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TextBox 1"/>
          <p:cNvSpPr txBox="1"/>
          <p:nvPr/>
        </p:nvSpPr>
        <p:spPr>
          <a:xfrm>
            <a:off x="3657600" y="2645104"/>
            <a:ext cx="1814052" cy="461665"/>
          </a:xfrm>
          <a:prstGeom prst="rect">
            <a:avLst/>
          </a:prstGeom>
          <a:solidFill>
            <a:schemeClr val="bg1">
              <a:lumMod val="95000"/>
            </a:schemeClr>
          </a:solidFill>
        </p:spPr>
        <p:txBody>
          <a:bodyPr wrap="square" rtlCol="0">
            <a:spAutoFit/>
          </a:bodyPr>
          <a:lstStyle/>
          <a:p>
            <a:r>
              <a:rPr lang="zh-CN" altLang="en-US" sz="2400" dirty="0" smtClean="0">
                <a:latin typeface="微软雅黑" pitchFamily="34" charset="-122"/>
                <a:ea typeface="微软雅黑" pitchFamily="34" charset="-122"/>
              </a:rPr>
              <a:t>保和堂医院</a:t>
            </a:r>
            <a:endParaRPr lang="zh-CN" altLang="en-US" sz="2400" dirty="0">
              <a:latin typeface="微软雅黑" pitchFamily="34" charset="-122"/>
              <a:ea typeface="微软雅黑" pitchFamily="34" charset="-122"/>
            </a:endParaRPr>
          </a:p>
        </p:txBody>
      </p:sp>
      <p:sp>
        <p:nvSpPr>
          <p:cNvPr id="23" name="TextBox 22"/>
          <p:cNvSpPr txBox="1"/>
          <p:nvPr/>
        </p:nvSpPr>
        <p:spPr>
          <a:xfrm>
            <a:off x="8290560" y="2645103"/>
            <a:ext cx="1814052" cy="461665"/>
          </a:xfrm>
          <a:prstGeom prst="rect">
            <a:avLst/>
          </a:prstGeom>
          <a:solidFill>
            <a:schemeClr val="bg1">
              <a:lumMod val="85000"/>
            </a:schemeClr>
          </a:solidFill>
        </p:spPr>
        <p:txBody>
          <a:bodyPr wrap="square" rtlCol="0">
            <a:spAutoFit/>
          </a:bodyPr>
          <a:lstStyle/>
          <a:p>
            <a:r>
              <a:rPr lang="zh-CN" altLang="en-US" sz="2400" dirty="0">
                <a:latin typeface="微软雅黑" pitchFamily="34" charset="-122"/>
                <a:ea typeface="微软雅黑" pitchFamily="34" charset="-122"/>
              </a:rPr>
              <a:t>明</a:t>
            </a:r>
            <a:r>
              <a:rPr lang="zh-CN" altLang="en-US" sz="2400" dirty="0" smtClean="0">
                <a:latin typeface="微软雅黑" pitchFamily="34" charset="-122"/>
                <a:ea typeface="微软雅黑" pitchFamily="34" charset="-122"/>
              </a:rPr>
              <a:t>德大学</a:t>
            </a:r>
            <a:endParaRPr lang="zh-CN" altLang="en-US" sz="240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3"/>
          <a:srcRect/>
          <a:stretch>
            <a:fillRect/>
          </a:stretch>
        </p:blipFill>
        <p:spPr bwMode="auto">
          <a:xfrm>
            <a:off x="4810117" y="3786191"/>
            <a:ext cx="2412083" cy="1557167"/>
          </a:xfrm>
          <a:prstGeom prst="rect">
            <a:avLst/>
          </a:prstGeom>
          <a:noFill/>
          <a:ln w="9525">
            <a:noFill/>
            <a:miter lim="800000"/>
            <a:headEnd/>
            <a:tailEnd/>
          </a:ln>
          <a:effectLst/>
        </p:spPr>
      </p:pic>
      <p:sp>
        <p:nvSpPr>
          <p:cNvPr id="3" name="内容占位符 2"/>
          <p:cNvSpPr>
            <a:spLocks noGrp="1"/>
          </p:cNvSpPr>
          <p:nvPr>
            <p:ph idx="1"/>
          </p:nvPr>
        </p:nvSpPr>
        <p:spPr>
          <a:xfrm>
            <a:off x="863600" y="1547435"/>
            <a:ext cx="10464800" cy="4136726"/>
          </a:xfrm>
        </p:spPr>
        <p:txBody>
          <a:bodyPr/>
          <a:lstStyle/>
          <a:p>
            <a:pPr>
              <a:lnSpc>
                <a:spcPct val="150000"/>
              </a:lnSpc>
            </a:pPr>
            <a:r>
              <a:rPr lang="zh-CN" altLang="en-US" b="1" dirty="0"/>
              <a:t>业务用例</a:t>
            </a:r>
            <a:r>
              <a:rPr lang="en-US" altLang="zh-CN" b="1" dirty="0"/>
              <a:t>[Business Use Case]</a:t>
            </a:r>
          </a:p>
          <a:p>
            <a:pPr lvl="1">
              <a:lnSpc>
                <a:spcPct val="150000"/>
              </a:lnSpc>
            </a:pPr>
            <a:r>
              <a:rPr lang="zh-CN" altLang="en-US" dirty="0"/>
              <a:t>业务组织为业务执行者提供的</a:t>
            </a:r>
            <a:r>
              <a:rPr lang="zh-CN" altLang="en-US" dirty="0">
                <a:solidFill>
                  <a:srgbClr val="FF0000"/>
                </a:solidFill>
              </a:rPr>
              <a:t>价值</a:t>
            </a:r>
            <a:r>
              <a:rPr lang="zh-CN" altLang="en-US" dirty="0"/>
              <a:t>。例如银行的业务用例有存款、贷款等；餐馆的业务用例有吃饭。</a:t>
            </a:r>
            <a:endParaRPr lang="en-US" altLang="zh-CN" dirty="0"/>
          </a:p>
        </p:txBody>
      </p:sp>
      <p:sp>
        <p:nvSpPr>
          <p:cNvPr id="5" name="文本框 4"/>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识别业务用例</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2921198" y="60742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4"/>
          <p:cNvGraphicFramePr/>
          <p:nvPr/>
        </p:nvGraphicFramePr>
        <p:xfrm>
          <a:off x="1387444" y="1623712"/>
          <a:ext cx="3500462" cy="4251960"/>
        </p:xfrm>
        <a:graphic>
          <a:graphicData uri="http://schemas.openxmlformats.org/drawingml/2006/table">
            <a:tbl>
              <a:tblPr firstRow="1" bandRow="1"/>
              <a:tblGrid>
                <a:gridCol w="497599"/>
                <a:gridCol w="3002863"/>
              </a:tblGrid>
              <a:tr h="640080">
                <a:tc>
                  <a:txBody>
                    <a:bodyPr/>
                    <a:lstStyle/>
                    <a:p>
                      <a:r>
                        <a:rPr lang="zh-CN" altLang="en-US" sz="1800" dirty="0">
                          <a:latin typeface="微软雅黑" panose="020B0503020204020204" pitchFamily="34" charset="-122"/>
                          <a:ea typeface="微软雅黑" panose="020B0503020204020204" pitchFamily="34" charset="-122"/>
                        </a:rPr>
                        <a:t>老大</a:t>
                      </a:r>
                    </a:p>
                  </a:txBody>
                  <a:tcPr>
                    <a:cell3D prstMaterial="dkEdge">
                      <a:bevel/>
                      <a:lightRig rig="flood" dir="t"/>
                    </a:cell3D>
                  </a:tcPr>
                </a:tc>
                <a:tc>
                  <a:txBody>
                    <a:bodyPr/>
                    <a:lstStyle/>
                    <a:p>
                      <a:pPr marL="0" algn="l" defTabSz="914400" rtl="0" eaLnBrk="1" latinLnBrk="0" hangingPunct="1">
                        <a:spcBef>
                          <a:spcPct val="50000"/>
                        </a:spcBef>
                      </a:pPr>
                      <a:r>
                        <a:rPr lang="zh-CN" altLang="en-US" sz="1800" kern="1200" dirty="0">
                          <a:solidFill>
                            <a:schemeClr val="tx1"/>
                          </a:solidFill>
                          <a:latin typeface="微软雅黑" panose="020B0503020204020204" pitchFamily="34" charset="-122"/>
                          <a:ea typeface="微软雅黑" panose="020B0503020204020204" pitchFamily="34" charset="-122"/>
                          <a:cs typeface="+mn-cs"/>
                        </a:rPr>
                        <a:t>财神银行总经理</a:t>
                      </a:r>
                      <a:endParaRPr lang="en-US" altLang="zh-CN"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r h="471494">
                <a:tc>
                  <a:txBody>
                    <a:bodyPr/>
                    <a:lstStyle/>
                    <a:p>
                      <a:r>
                        <a:rPr lang="zh-CN" altLang="en-US" sz="1800" dirty="0">
                          <a:latin typeface="微软雅黑" panose="020B0503020204020204" pitchFamily="34" charset="-122"/>
                          <a:ea typeface="微软雅黑" panose="020B0503020204020204" pitchFamily="34" charset="-122"/>
                        </a:rPr>
                        <a:t>愿景</a:t>
                      </a:r>
                    </a:p>
                  </a:txBody>
                  <a:tcPr>
                    <a:cell3D prstMaterial="dkEdge">
                      <a:bevel/>
                      <a:lightRig rig="flood" dir="t"/>
                    </a:cell3D>
                  </a:tcPr>
                </a:tc>
                <a:tc>
                  <a:txBody>
                    <a:bodyPr/>
                    <a:lstStyle/>
                    <a:p>
                      <a:pPr marL="0" algn="l" defTabSz="914400" rtl="0" eaLnBrk="1" latinLnBrk="0" hangingPunct="1">
                        <a:spcBef>
                          <a:spcPct val="50000"/>
                        </a:spcBef>
                      </a:pPr>
                      <a:r>
                        <a:rPr lang="zh-CN" altLang="en-US" sz="1800" kern="1200" dirty="0">
                          <a:solidFill>
                            <a:schemeClr val="tx1"/>
                          </a:solidFill>
                          <a:latin typeface="微软雅黑" panose="020B0503020204020204" pitchFamily="34" charset="-122"/>
                          <a:ea typeface="微软雅黑" panose="020B0503020204020204" pitchFamily="34" charset="-122"/>
                          <a:cs typeface="+mn-cs"/>
                        </a:rPr>
                        <a:t>提高用户满意度，增强核心竞争力</a:t>
                      </a:r>
                    </a:p>
                  </a:txBody>
                  <a:tcPr>
                    <a:cell3D prstMaterial="dkEdge">
                      <a:bevel/>
                      <a:lightRig rig="flood" dir="t"/>
                    </a:cell3D>
                  </a:tcPr>
                </a:tc>
              </a:tr>
              <a:tr h="2009505">
                <a:tc>
                  <a:txBody>
                    <a:bodyPr/>
                    <a:lstStyle/>
                    <a:p>
                      <a:r>
                        <a:rPr lang="zh-CN" altLang="en-US" sz="1800" dirty="0">
                          <a:latin typeface="微软雅黑" panose="020B0503020204020204" pitchFamily="34" charset="-122"/>
                          <a:ea typeface="微软雅黑" panose="020B0503020204020204" pitchFamily="34" charset="-122"/>
                        </a:rPr>
                        <a:t>度量指标</a:t>
                      </a:r>
                    </a:p>
                  </a:txBody>
                  <a:tcPr>
                    <a:cell3D prstMaterial="dkEdge">
                      <a:bevel/>
                      <a:lightRig rig="flood" dir="t"/>
                    </a:cell3D>
                  </a:tcPr>
                </a:tc>
                <a:tc>
                  <a:txBody>
                    <a:bodyPr/>
                    <a:lstStyle/>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缩短用户办理普通存取款和转账业务的时间；</a:t>
                      </a:r>
                    </a:p>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增加</a:t>
                      </a:r>
                      <a:r>
                        <a:rPr lang="en-US" altLang="zh-CN" sz="1800" kern="1200" dirty="0">
                          <a:solidFill>
                            <a:schemeClr val="tx1"/>
                          </a:solidFill>
                          <a:latin typeface="微软雅黑" panose="020B0503020204020204" pitchFamily="34" charset="-122"/>
                          <a:ea typeface="微软雅黑" panose="020B0503020204020204" pitchFamily="34" charset="-122"/>
                          <a:cs typeface="+mn-cs"/>
                        </a:rPr>
                        <a:t>7*24</a:t>
                      </a:r>
                      <a:r>
                        <a:rPr lang="zh-CN" altLang="en-US" sz="1800" kern="1200" dirty="0">
                          <a:solidFill>
                            <a:schemeClr val="tx1"/>
                          </a:solidFill>
                          <a:latin typeface="微软雅黑" panose="020B0503020204020204" pitchFamily="34" charset="-122"/>
                          <a:ea typeface="微软雅黑" panose="020B0503020204020204" pitchFamily="34" charset="-122"/>
                          <a:cs typeface="+mn-cs"/>
                        </a:rPr>
                        <a:t>小时不间断的普通存取款和转账业务的服务；</a:t>
                      </a:r>
                    </a:p>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精简从事普通存取款和转账业务职员的工作量；</a:t>
                      </a:r>
                      <a:endParaRPr lang="en-US" altLang="zh-CN"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bl>
          </a:graphicData>
        </a:graphic>
      </p:graphicFrame>
      <p:pic>
        <p:nvPicPr>
          <p:cNvPr id="2050" name="Picture 2"/>
          <p:cNvPicPr>
            <a:picLocks noChangeAspect="1" noChangeArrowheads="1"/>
          </p:cNvPicPr>
          <p:nvPr/>
        </p:nvPicPr>
        <p:blipFill>
          <a:blip r:embed="rId2"/>
          <a:srcRect l="15234" t="21318" r="38476" b="16666"/>
          <a:stretch>
            <a:fillRect/>
          </a:stretch>
        </p:blipFill>
        <p:spPr bwMode="auto">
          <a:xfrm>
            <a:off x="5243210" y="1725602"/>
            <a:ext cx="5379058" cy="4357718"/>
          </a:xfrm>
          <a:prstGeom prst="rect">
            <a:avLst/>
          </a:prstGeom>
          <a:noFill/>
          <a:ln w="9525">
            <a:noFill/>
            <a:miter lim="800000"/>
            <a:headEnd/>
            <a:tailEnd/>
          </a:ln>
          <a:effectLst/>
        </p:spPr>
      </p:pic>
      <p:sp>
        <p:nvSpPr>
          <p:cNvPr id="8" name="矩形 7"/>
          <p:cNvSpPr/>
          <p:nvPr/>
        </p:nvSpPr>
        <p:spPr>
          <a:xfrm>
            <a:off x="7881950" y="1439850"/>
            <a:ext cx="1643074"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业务组织？</a:t>
            </a:r>
          </a:p>
        </p:txBody>
      </p:sp>
      <p:sp>
        <p:nvSpPr>
          <p:cNvPr id="9" name="矩形 8"/>
          <p:cNvSpPr/>
          <p:nvPr/>
        </p:nvSpPr>
        <p:spPr>
          <a:xfrm>
            <a:off x="5238744" y="3511552"/>
            <a:ext cx="928694"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业务</a:t>
            </a:r>
            <a:r>
              <a:rPr lang="zh-CN" altLang="en-US" sz="2400" dirty="0">
                <a:latin typeface="微软雅黑" panose="020B0503020204020204" pitchFamily="34" charset="-122"/>
                <a:ea typeface="微软雅黑" panose="020B0503020204020204" pitchFamily="34" charset="-122"/>
              </a:rPr>
              <a:t>执行者？</a:t>
            </a:r>
          </a:p>
        </p:txBody>
      </p:sp>
      <p:sp>
        <p:nvSpPr>
          <p:cNvPr id="10" name="矩形 9"/>
          <p:cNvSpPr/>
          <p:nvPr/>
        </p:nvSpPr>
        <p:spPr>
          <a:xfrm>
            <a:off x="8239140" y="2511420"/>
            <a:ext cx="928694" cy="3143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Rtl" rtlCol="0" anchor="ctr"/>
          <a:lstStyle/>
          <a:p>
            <a:pPr algn="ctr"/>
            <a:r>
              <a:rPr lang="zh-CN" altLang="en-US" sz="2400" dirty="0">
                <a:latin typeface="微软雅黑" panose="020B0503020204020204" pitchFamily="34" charset="-122"/>
                <a:ea typeface="微软雅黑" panose="020B0503020204020204" pitchFamily="34" charset="-122"/>
              </a:rPr>
              <a:t>业务用例？</a:t>
            </a:r>
          </a:p>
        </p:txBody>
      </p:sp>
      <p:sp>
        <p:nvSpPr>
          <p:cNvPr id="11" name="文本框 10"/>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示例：识别业务用例</a:t>
            </a: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152305" y="633549"/>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0-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9"/>
                                        </p:tgtEl>
                                        <p:attrNameLst>
                                          <p:attrName>ppt_x</p:attrName>
                                        </p:attrNameLst>
                                      </p:cBhvr>
                                      <p:tavLst>
                                        <p:tav tm="0">
                                          <p:val>
                                            <p:strVal val="ppt_x"/>
                                          </p:val>
                                        </p:tav>
                                        <p:tav tm="100000">
                                          <p:val>
                                            <p:strVal val="ppt_x"/>
                                          </p:val>
                                        </p:tav>
                                      </p:tavLst>
                                    </p:anim>
                                    <p:anim calcmode="lin" valueType="num">
                                      <p:cBhvr additive="base">
                                        <p:cTn id="13" dur="500"/>
                                        <p:tgtEl>
                                          <p:spTgt spid="9"/>
                                        </p:tgtEl>
                                        <p:attrNameLst>
                                          <p:attrName>ppt_y</p:attrName>
                                        </p:attrNameLst>
                                      </p:cBhvr>
                                      <p:tavLst>
                                        <p:tav tm="0">
                                          <p:val>
                                            <p:strVal val="ppt_y"/>
                                          </p:val>
                                        </p:tav>
                                        <p:tav tm="100000">
                                          <p:val>
                                            <p:strVal val="1+ppt_h/2"/>
                                          </p:val>
                                        </p:tav>
                                      </p:tavLst>
                                    </p:anim>
                                    <p:set>
                                      <p:cBhvr>
                                        <p:cTn id="14" dur="1" fill="hold">
                                          <p:stCondLst>
                                            <p:cond delay="499"/>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grpId="0" nodeType="clickEffect">
                                  <p:stCondLst>
                                    <p:cond delay="0"/>
                                  </p:stCondLst>
                                  <p:childTnLst>
                                    <p:anim calcmode="lin" valueType="num">
                                      <p:cBhvr additive="base">
                                        <p:cTn id="18" dur="500"/>
                                        <p:tgtEl>
                                          <p:spTgt spid="10"/>
                                        </p:tgtEl>
                                        <p:attrNameLst>
                                          <p:attrName>ppt_x</p:attrName>
                                        </p:attrNameLst>
                                      </p:cBhvr>
                                      <p:tavLst>
                                        <p:tav tm="0">
                                          <p:val>
                                            <p:strVal val="ppt_x"/>
                                          </p:val>
                                        </p:tav>
                                        <p:tav tm="100000">
                                          <p:val>
                                            <p:strVal val="1+ppt_w/2"/>
                                          </p:val>
                                        </p:tav>
                                      </p:tavLst>
                                    </p:anim>
                                    <p:anim calcmode="lin" valueType="num">
                                      <p:cBhvr additive="base">
                                        <p:cTn id="19" dur="500"/>
                                        <p:tgtEl>
                                          <p:spTgt spid="10"/>
                                        </p:tgtEl>
                                        <p:attrNameLst>
                                          <p:attrName>ppt_y</p:attrName>
                                        </p:attrNameLst>
                                      </p:cBhvr>
                                      <p:tavLst>
                                        <p:tav tm="0">
                                          <p:val>
                                            <p:strVal val="ppt_y"/>
                                          </p:val>
                                        </p:tav>
                                        <p:tav tm="100000">
                                          <p:val>
                                            <p:strVal val="ppt_y"/>
                                          </p:val>
                                        </p:tav>
                                      </p:tavLst>
                                    </p:anim>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5371" y="1603900"/>
            <a:ext cx="10421257" cy="3708098"/>
          </a:xfrm>
        </p:spPr>
        <p:txBody>
          <a:bodyPr/>
          <a:lstStyle/>
          <a:p>
            <a:pPr>
              <a:lnSpc>
                <a:spcPct val="150000"/>
              </a:lnSpc>
            </a:pPr>
            <a:r>
              <a:rPr lang="zh-CN" altLang="en-US" dirty="0"/>
              <a:t>以简明扼要的文字对每个业务用例进行描述，通常的格式是：业务执行者通过业务组织的某些工作，达到固定目的。</a:t>
            </a:r>
            <a:endParaRPr lang="en-US" altLang="zh-CN" dirty="0"/>
          </a:p>
          <a:p>
            <a:pPr>
              <a:lnSpc>
                <a:spcPct val="150000"/>
              </a:lnSpc>
            </a:pPr>
            <a:r>
              <a:rPr lang="zh-CN" altLang="en-US" dirty="0"/>
              <a:t>例如取款用例的简述为：</a:t>
            </a:r>
            <a:r>
              <a:rPr lang="zh-CN" altLang="en-US" dirty="0">
                <a:solidFill>
                  <a:srgbClr val="FF0000"/>
                </a:solidFill>
              </a:rPr>
              <a:t>银行客户</a:t>
            </a:r>
            <a:r>
              <a:rPr lang="zh-CN" altLang="en-US" dirty="0"/>
              <a:t>于财神银行营业时间，到</a:t>
            </a:r>
            <a:r>
              <a:rPr lang="zh-CN" altLang="en-US" dirty="0">
                <a:solidFill>
                  <a:srgbClr val="FF0000"/>
                </a:solidFill>
              </a:rPr>
              <a:t>财神银行</a:t>
            </a:r>
            <a:r>
              <a:rPr lang="zh-CN" altLang="en-US" dirty="0"/>
              <a:t>的营业厅，由银行柜员协助办理</a:t>
            </a:r>
            <a:r>
              <a:rPr lang="zh-CN" altLang="en-US" dirty="0">
                <a:solidFill>
                  <a:srgbClr val="FF0000"/>
                </a:solidFill>
              </a:rPr>
              <a:t>取款</a:t>
            </a:r>
            <a:r>
              <a:rPr lang="zh-CN" altLang="en-US" dirty="0"/>
              <a:t>业务。</a:t>
            </a:r>
            <a:endParaRPr lang="en-US" altLang="zh-CN" dirty="0"/>
          </a:p>
          <a:p>
            <a:pPr>
              <a:lnSpc>
                <a:spcPct val="150000"/>
              </a:lnSpc>
            </a:pPr>
            <a:r>
              <a:rPr lang="zh-CN" altLang="en-US" dirty="0"/>
              <a:t>注意：本过程非必须工作。适用于对陌生业务分析时，起到辅助记录和协助沟通的作用。</a:t>
            </a:r>
          </a:p>
        </p:txBody>
      </p:sp>
      <p:sp>
        <p:nvSpPr>
          <p:cNvPr id="4" name="文本框 3"/>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撰写业务用例简述</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741936" y="61540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1389928944"/>
              </p:ext>
            </p:extLst>
          </p:nvPr>
        </p:nvGraphicFramePr>
        <p:xfrm>
          <a:off x="1128197" y="1356935"/>
          <a:ext cx="10076832" cy="4881633"/>
        </p:xfrm>
        <a:graphic>
          <a:graphicData uri="http://schemas.openxmlformats.org/drawingml/2006/table">
            <a:tbl>
              <a:tblPr firstRow="1" bandRow="1"/>
              <a:tblGrid>
                <a:gridCol w="2239276"/>
                <a:gridCol w="7837556"/>
              </a:tblGrid>
              <a:tr h="766833">
                <a:tc>
                  <a:txBody>
                    <a:bodyPr/>
                    <a:lstStyle/>
                    <a:p>
                      <a:pPr algn="ctr">
                        <a:lnSpc>
                          <a:spcPct val="150000"/>
                        </a:lnSpc>
                      </a:pPr>
                      <a:r>
                        <a:rPr lang="zh-CN" altLang="en-US" sz="2800" b="1" dirty="0">
                          <a:latin typeface="微软雅黑" pitchFamily="34" charset="-122"/>
                          <a:ea typeface="微软雅黑" pitchFamily="34" charset="-122"/>
                        </a:rPr>
                        <a:t>业务用例</a:t>
                      </a:r>
                    </a:p>
                  </a:txBody>
                  <a:tcPr/>
                </a:tc>
                <a:tc>
                  <a:txBody>
                    <a:bodyPr/>
                    <a:lstStyle/>
                    <a:p>
                      <a:pPr algn="ctr">
                        <a:lnSpc>
                          <a:spcPct val="150000"/>
                        </a:lnSpc>
                      </a:pPr>
                      <a:r>
                        <a:rPr lang="zh-CN" altLang="en-US" sz="2800" b="1" dirty="0">
                          <a:latin typeface="微软雅黑" pitchFamily="34" charset="-122"/>
                          <a:ea typeface="微软雅黑" pitchFamily="34" charset="-122"/>
                        </a:rPr>
                        <a:t>简述</a:t>
                      </a:r>
                    </a:p>
                  </a:txBody>
                  <a:tcPr/>
                </a:tc>
              </a:tr>
              <a:tr h="370840">
                <a:tc>
                  <a:txBody>
                    <a:bodyPr/>
                    <a:lstStyle/>
                    <a:p>
                      <a:pPr algn="ctr">
                        <a:lnSpc>
                          <a:spcPct val="150000"/>
                        </a:lnSpc>
                      </a:pPr>
                      <a:r>
                        <a:rPr lang="zh-CN" altLang="en-US" sz="2800" dirty="0">
                          <a:latin typeface="微软雅黑" pitchFamily="34" charset="-122"/>
                          <a:ea typeface="微软雅黑" pitchFamily="34" charset="-122"/>
                        </a:rPr>
                        <a:t>取款</a:t>
                      </a:r>
                    </a:p>
                  </a:txBody>
                  <a:tcPr/>
                </a:tc>
                <a:tc>
                  <a:txBody>
                    <a:bodyPr/>
                    <a:lstStyle/>
                    <a:p>
                      <a:pPr>
                        <a:lnSpc>
                          <a:spcPct val="150000"/>
                        </a:lnSpc>
                      </a:pPr>
                      <a:r>
                        <a:rPr lang="zh-CN" altLang="en-US" sz="2800" dirty="0">
                          <a:latin typeface="微软雅黑" pitchFamily="34" charset="-122"/>
                          <a:ea typeface="微软雅黑" pitchFamily="34" charset="-122"/>
                        </a:rPr>
                        <a:t>银行客户于财神银行营业时间，到财神银行的营业厅，由银行柜员协助办理取款业务。</a:t>
                      </a:r>
                    </a:p>
                  </a:txBody>
                  <a:tcPr/>
                </a:tc>
              </a:tr>
              <a:tr h="370840">
                <a:tc>
                  <a:txBody>
                    <a:bodyPr/>
                    <a:lstStyle/>
                    <a:p>
                      <a:pPr algn="ctr">
                        <a:lnSpc>
                          <a:spcPct val="150000"/>
                        </a:lnSpc>
                      </a:pPr>
                      <a:r>
                        <a:rPr lang="zh-CN" altLang="en-US" sz="2800" dirty="0">
                          <a:latin typeface="微软雅黑" pitchFamily="34" charset="-122"/>
                          <a:ea typeface="微软雅黑" pitchFamily="34" charset="-122"/>
                        </a:rPr>
                        <a:t>存款</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800" dirty="0">
                          <a:latin typeface="微软雅黑" pitchFamily="34" charset="-122"/>
                          <a:ea typeface="微软雅黑" pitchFamily="34" charset="-122"/>
                        </a:rPr>
                        <a:t>银行客户于财神银行营业时间，到财神银行的营业厅，由银行柜员协助办理存款业务。</a:t>
                      </a:r>
                    </a:p>
                  </a:txBody>
                  <a:tcPr/>
                </a:tc>
              </a:tr>
              <a:tr h="370840">
                <a:tc>
                  <a:txBody>
                    <a:bodyPr/>
                    <a:lstStyle/>
                    <a:p>
                      <a:pPr algn="ctr">
                        <a:lnSpc>
                          <a:spcPct val="150000"/>
                        </a:lnSpc>
                      </a:pPr>
                      <a:r>
                        <a:rPr lang="zh-CN" altLang="en-US" sz="2800" dirty="0">
                          <a:latin typeface="微软雅黑" pitchFamily="34" charset="-122"/>
                          <a:ea typeface="微软雅黑" pitchFamily="34" charset="-122"/>
                        </a:rPr>
                        <a:t>转账</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800" dirty="0">
                          <a:latin typeface="微软雅黑" pitchFamily="34" charset="-122"/>
                          <a:ea typeface="微软雅黑" pitchFamily="34" charset="-122"/>
                        </a:rPr>
                        <a:t>银行客户于财神银行营业时间，到财神银行的营业厅，由银行柜员协助办理转账业务。</a:t>
                      </a:r>
                    </a:p>
                  </a:txBody>
                  <a:tcPr/>
                </a:tc>
              </a:tr>
            </a:tbl>
          </a:graphicData>
        </a:graphic>
      </p:graphicFrame>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itchFamily="34" charset="-122"/>
                <a:ea typeface="微软雅黑" pitchFamily="34" charset="-122"/>
              </a:rPr>
              <a:t>示例：业务用例简述</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nvGrpSpPr>
          <p:cNvPr id="12" name="组合 11"/>
          <p:cNvGrpSpPr/>
          <p:nvPr/>
        </p:nvGrpSpPr>
        <p:grpSpPr>
          <a:xfrm>
            <a:off x="4152305" y="602888"/>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604645" y="1143635"/>
            <a:ext cx="8688705" cy="5253990"/>
          </a:xfrm>
          <a:prstGeom prst="rect">
            <a:avLst/>
          </a:prstGeom>
          <a:noFill/>
          <a:ln w="9525">
            <a:noFill/>
            <a:miter lim="800000"/>
            <a:headEnd/>
            <a:tailEnd/>
          </a:ln>
          <a:effectLst/>
        </p:spPr>
      </p:pic>
      <p:sp>
        <p:nvSpPr>
          <p:cNvPr id="4" name="文本框 3"/>
          <p:cNvSpPr txBox="1"/>
          <p:nvPr/>
        </p:nvSpPr>
        <p:spPr>
          <a:xfrm>
            <a:off x="274320" y="449590"/>
            <a:ext cx="56583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中进行业务用例建模</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850255" y="61928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矩形 63"/>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（业务用例图、</a:t>
            </a:r>
            <a:r>
              <a:rPr lang="zh-CN" altLang="en-US" dirty="0">
                <a:solidFill>
                  <a:srgbClr val="FF0000"/>
                </a:solidFill>
              </a:rPr>
              <a:t>现状业务序列图</a:t>
            </a:r>
            <a:r>
              <a:rPr lang="zh-CN" altLang="en-US" dirty="0"/>
              <a:t>）。</a:t>
            </a:r>
          </a:p>
          <a:p>
            <a:pPr marL="457200" indent="-457200">
              <a:lnSpc>
                <a:spcPct val="150000"/>
              </a:lnSpc>
              <a:buFont typeface="+mj-lt"/>
              <a:buAutoNum type="arabicPeriod"/>
            </a:pPr>
            <a:r>
              <a:rPr lang="zh-CN" altLang="en-US" dirty="0"/>
              <a:t>我们如何改进（改进业务序列图）。</a:t>
            </a: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0571" y="1427480"/>
            <a:ext cx="10972800" cy="4389120"/>
          </a:xfrm>
        </p:spPr>
        <p:txBody>
          <a:bodyPr/>
          <a:lstStyle/>
          <a:p>
            <a:r>
              <a:rPr lang="zh-CN" altLang="en-US" dirty="0"/>
              <a:t>业务序列图帮助我们从</a:t>
            </a:r>
            <a:r>
              <a:rPr lang="zh-CN" altLang="en-US" dirty="0">
                <a:solidFill>
                  <a:srgbClr val="FF0000"/>
                </a:solidFill>
              </a:rPr>
              <a:t>细节上</a:t>
            </a:r>
            <a:r>
              <a:rPr lang="zh-CN" altLang="en-US" dirty="0"/>
              <a:t>了解组织的</a:t>
            </a:r>
            <a:r>
              <a:rPr lang="zh-CN" altLang="en-US" dirty="0">
                <a:solidFill>
                  <a:srgbClr val="FF0000"/>
                </a:solidFill>
              </a:rPr>
              <a:t>业务流程</a:t>
            </a:r>
            <a:r>
              <a:rPr lang="zh-CN" altLang="en-US" dirty="0"/>
              <a:t>。</a:t>
            </a:r>
            <a:endParaRPr lang="en-US" altLang="zh-CN" dirty="0"/>
          </a:p>
          <a:p>
            <a:pPr marL="742950" lvl="2" indent="-342900"/>
            <a:r>
              <a:rPr lang="zh-CN" altLang="en-US" dirty="0"/>
              <a:t>每个业务用例都代表一条业务流程，一般用文字、活动图或序列图来描述这个流程。</a:t>
            </a:r>
            <a:endParaRPr lang="en-US" altLang="zh-CN" dirty="0"/>
          </a:p>
        </p:txBody>
      </p:sp>
      <p:pic>
        <p:nvPicPr>
          <p:cNvPr id="24577" name="Picture 1"/>
          <p:cNvPicPr>
            <a:picLocks noChangeAspect="1" noChangeArrowheads="1"/>
          </p:cNvPicPr>
          <p:nvPr/>
        </p:nvPicPr>
        <p:blipFill>
          <a:blip r:embed="rId3"/>
          <a:srcRect l="16406" t="31977" r="15625" b="19573"/>
          <a:stretch>
            <a:fillRect/>
          </a:stretch>
        </p:blipFill>
        <p:spPr bwMode="auto">
          <a:xfrm>
            <a:off x="1995005" y="2495548"/>
            <a:ext cx="8286808" cy="357190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业务序列图（现状）</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964558" y="61508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662655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a:t>
            </a:r>
            <a:r>
              <a:rPr lang="en-US" altLang="zh-CN" sz="3200" b="1" dirty="0">
                <a:solidFill>
                  <a:srgbClr val="141316"/>
                </a:solidFill>
                <a:latin typeface="微软雅黑" panose="020B0503020204020204" pitchFamily="34" charset="-122"/>
                <a:ea typeface="微软雅黑" panose="020B0503020204020204" pitchFamily="34" charset="-122"/>
              </a:rPr>
              <a:t>ICONIX</a:t>
            </a:r>
            <a:r>
              <a:rPr lang="zh-CN" altLang="en-US" sz="3200" b="1" dirty="0">
                <a:solidFill>
                  <a:srgbClr val="141316"/>
                </a:solidFill>
                <a:latin typeface="微软雅黑" panose="020B0503020204020204" pitchFamily="34" charset="-122"/>
                <a:ea typeface="微软雅黑" panose="020B0503020204020204" pitchFamily="34" charset="-122"/>
              </a:rPr>
              <a:t>过程中需求分析流程</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内容占位符 14" descr="map.jpg"/>
          <p:cNvPicPr>
            <a:picLocks noChangeAspect="1"/>
          </p:cNvPicPr>
          <p:nvPr/>
        </p:nvPicPr>
        <p:blipFill>
          <a:blip r:embed="rId3" cstate="print"/>
          <a:stretch>
            <a:fillRect/>
          </a:stretch>
        </p:blipFill>
        <p:spPr>
          <a:xfrm>
            <a:off x="493347" y="1476103"/>
            <a:ext cx="11412228" cy="4057681"/>
          </a:xfrm>
          <a:prstGeom prst="rect">
            <a:avLst/>
          </a:prstGeom>
        </p:spPr>
      </p:pic>
      <p:cxnSp>
        <p:nvCxnSpPr>
          <p:cNvPr id="18" name="直接连接符 17"/>
          <p:cNvCxnSpPr/>
          <p:nvPr/>
        </p:nvCxnSpPr>
        <p:spPr>
          <a:xfrm>
            <a:off x="5865518" y="1279753"/>
            <a:ext cx="12768" cy="4559344"/>
          </a:xfrm>
          <a:prstGeom prst="line">
            <a:avLst/>
          </a:prstGeom>
          <a:ln w="38100">
            <a:prstDash val="dash"/>
          </a:ln>
        </p:spPr>
        <p:style>
          <a:lnRef idx="3">
            <a:schemeClr val="accent1"/>
          </a:lnRef>
          <a:fillRef idx="0">
            <a:schemeClr val="accent1"/>
          </a:fillRef>
          <a:effectRef idx="2">
            <a:schemeClr val="accent1"/>
          </a:effectRef>
          <a:fontRef idx="minor">
            <a:schemeClr val="tx1"/>
          </a:fontRef>
        </p:style>
      </p:cxnSp>
      <p:sp>
        <p:nvSpPr>
          <p:cNvPr id="19" name="AutoShape 9"/>
          <p:cNvSpPr>
            <a:spLocks noChangeArrowheads="1"/>
          </p:cNvSpPr>
          <p:nvPr/>
        </p:nvSpPr>
        <p:spPr bwMode="gray">
          <a:xfrm>
            <a:off x="2840332" y="5657690"/>
            <a:ext cx="1870364"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需求开发</a:t>
            </a:r>
            <a:endParaRPr lang="en-US" altLang="zh-CN" sz="2000" b="1" dirty="0">
              <a:solidFill>
                <a:srgbClr val="FFFFFF"/>
              </a:solidFill>
              <a:ea typeface="宋体" panose="02010600030101010101" pitchFamily="2" charset="-122"/>
            </a:endParaRPr>
          </a:p>
        </p:txBody>
      </p:sp>
      <p:sp>
        <p:nvSpPr>
          <p:cNvPr id="20" name="AutoShape 9"/>
          <p:cNvSpPr>
            <a:spLocks noChangeArrowheads="1"/>
          </p:cNvSpPr>
          <p:nvPr/>
        </p:nvSpPr>
        <p:spPr bwMode="gray">
          <a:xfrm>
            <a:off x="8480035" y="5657690"/>
            <a:ext cx="1962765"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设计实现</a:t>
            </a:r>
            <a:endParaRPr lang="en-US" altLang="zh-CN" sz="2000" b="1" dirty="0">
              <a:solidFill>
                <a:srgbClr val="FFFFFF"/>
              </a:solidFill>
              <a:ea typeface="宋体" panose="02010600030101010101" pitchFamily="2" charset="-122"/>
            </a:endParaRPr>
          </a:p>
        </p:txBody>
      </p:sp>
      <p:grpSp>
        <p:nvGrpSpPr>
          <p:cNvPr id="21" name="组合 20"/>
          <p:cNvGrpSpPr/>
          <p:nvPr/>
        </p:nvGrpSpPr>
        <p:grpSpPr>
          <a:xfrm>
            <a:off x="6864828" y="590238"/>
            <a:ext cx="491490" cy="318085"/>
            <a:chOff x="3017520" y="601990"/>
            <a:chExt cx="491490" cy="414010"/>
          </a:xfrm>
        </p:grpSpPr>
        <p:sp>
          <p:nvSpPr>
            <p:cNvPr id="22" name="燕尾形 2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ppt_x"/>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l="16992" t="27132" r="15625" b="12790"/>
          <a:stretch>
            <a:fillRect/>
          </a:stretch>
        </p:blipFill>
        <p:spPr bwMode="auto">
          <a:xfrm>
            <a:off x="2352196" y="2005185"/>
            <a:ext cx="7715304" cy="4159555"/>
          </a:xfrm>
          <a:prstGeom prst="rect">
            <a:avLst/>
          </a:prstGeom>
          <a:noFill/>
          <a:ln w="9525">
            <a:noFill/>
            <a:miter lim="800000"/>
            <a:headEnd/>
            <a:tailEnd/>
          </a:ln>
          <a:effectLst/>
        </p:spPr>
      </p:pic>
      <p:sp>
        <p:nvSpPr>
          <p:cNvPr id="5" name="内容占位符 2"/>
          <p:cNvSpPr>
            <a:spLocks noGrp="1"/>
          </p:cNvSpPr>
          <p:nvPr>
            <p:ph idx="1"/>
          </p:nvPr>
        </p:nvSpPr>
        <p:spPr>
          <a:xfrm>
            <a:off x="1952172" y="1456509"/>
            <a:ext cx="8229600" cy="4389120"/>
          </a:xfrm>
        </p:spPr>
        <p:txBody>
          <a:bodyPr/>
          <a:lstStyle/>
          <a:p>
            <a:r>
              <a:rPr lang="zh-CN" altLang="en-US" dirty="0"/>
              <a:t>序列图以</a:t>
            </a:r>
            <a:r>
              <a:rPr lang="zh-CN" altLang="en-US" dirty="0">
                <a:solidFill>
                  <a:srgbClr val="FF0000"/>
                </a:solidFill>
              </a:rPr>
              <a:t>面向对象</a:t>
            </a:r>
            <a:r>
              <a:rPr lang="zh-CN" altLang="en-US" dirty="0"/>
              <a:t>的思想来看业务流程。</a:t>
            </a:r>
          </a:p>
        </p:txBody>
      </p:sp>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采用序列图描述业务的优势</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83411" y="58891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l="18750" t="20349" r="37890" b="43798"/>
          <a:stretch>
            <a:fillRect/>
          </a:stretch>
        </p:blipFill>
        <p:spPr bwMode="auto">
          <a:xfrm>
            <a:off x="3595670" y="2712341"/>
            <a:ext cx="6000792" cy="3000396"/>
          </a:xfrm>
          <a:prstGeom prst="rect">
            <a:avLst/>
          </a:prstGeom>
          <a:noFill/>
          <a:ln w="9525">
            <a:noFill/>
            <a:miter lim="800000"/>
            <a:headEnd/>
            <a:tailEnd/>
          </a:ln>
          <a:effectLst/>
        </p:spPr>
      </p:pic>
      <p:sp>
        <p:nvSpPr>
          <p:cNvPr id="3" name="内容占位符 2"/>
          <p:cNvSpPr>
            <a:spLocks noGrp="1"/>
          </p:cNvSpPr>
          <p:nvPr>
            <p:ph idx="1"/>
          </p:nvPr>
        </p:nvSpPr>
        <p:spPr>
          <a:xfrm>
            <a:off x="609600" y="1433135"/>
            <a:ext cx="10972800" cy="4389120"/>
          </a:xfrm>
        </p:spPr>
        <p:txBody>
          <a:bodyPr/>
          <a:lstStyle/>
          <a:p>
            <a:r>
              <a:rPr lang="zh-CN" altLang="en-US" dirty="0"/>
              <a:t>业务序列图详细描述业务执行者、业务工人、业务实体之间如何交互，以完成某个业务用例的实现流程。</a:t>
            </a:r>
          </a:p>
        </p:txBody>
      </p:sp>
      <p:sp>
        <p:nvSpPr>
          <p:cNvPr id="5" name="线形标注 2(带边框和强调线) 4"/>
          <p:cNvSpPr/>
          <p:nvPr/>
        </p:nvSpPr>
        <p:spPr>
          <a:xfrm>
            <a:off x="1881158" y="2569465"/>
            <a:ext cx="1428760" cy="571504"/>
          </a:xfrm>
          <a:prstGeom prst="accentBorderCallout2">
            <a:avLst>
              <a:gd name="adj1" fmla="val 44147"/>
              <a:gd name="adj2" fmla="val 106799"/>
              <a:gd name="adj3" fmla="val 44147"/>
              <a:gd name="adj4" fmla="val 122168"/>
              <a:gd name="adj5" fmla="val 70771"/>
              <a:gd name="adj6" fmla="val 1344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业务执行者</a:t>
            </a:r>
            <a:endParaRPr lang="en-US" altLang="zh-CN" b="1" dirty="0">
              <a:latin typeface="微软雅黑" panose="020B0503020204020204" pitchFamily="34" charset="-122"/>
              <a:ea typeface="微软雅黑" panose="020B0503020204020204" pitchFamily="34" charset="-122"/>
            </a:endParaRPr>
          </a:p>
        </p:txBody>
      </p:sp>
      <p:sp>
        <p:nvSpPr>
          <p:cNvPr id="6" name="线形标注 2(带边框和强调线) 5"/>
          <p:cNvSpPr/>
          <p:nvPr/>
        </p:nvSpPr>
        <p:spPr>
          <a:xfrm>
            <a:off x="6881818" y="2355151"/>
            <a:ext cx="1428760" cy="571504"/>
          </a:xfrm>
          <a:prstGeom prst="accentBorderCallout2">
            <a:avLst>
              <a:gd name="adj1" fmla="val 49226"/>
              <a:gd name="adj2" fmla="val -6978"/>
              <a:gd name="adj3" fmla="val 49227"/>
              <a:gd name="adj4" fmla="val -17006"/>
              <a:gd name="adj5" fmla="val 94723"/>
              <a:gd name="adj6" fmla="val -414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业务工人</a:t>
            </a:r>
            <a:endParaRPr lang="en-US" altLang="zh-CN" b="1" dirty="0">
              <a:latin typeface="微软雅黑" panose="020B0503020204020204" pitchFamily="34" charset="-122"/>
              <a:ea typeface="微软雅黑" panose="020B0503020204020204" pitchFamily="34" charset="-122"/>
            </a:endParaRPr>
          </a:p>
        </p:txBody>
      </p:sp>
      <p:sp>
        <p:nvSpPr>
          <p:cNvPr id="7" name="线形标注 2(带边框和强调线) 6"/>
          <p:cNvSpPr/>
          <p:nvPr/>
        </p:nvSpPr>
        <p:spPr>
          <a:xfrm>
            <a:off x="9382148" y="3783911"/>
            <a:ext cx="1428760" cy="571504"/>
          </a:xfrm>
          <a:prstGeom prst="accentBorderCallout2">
            <a:avLst>
              <a:gd name="adj1" fmla="val 67004"/>
              <a:gd name="adj2" fmla="val -5962"/>
              <a:gd name="adj3" fmla="val 64464"/>
              <a:gd name="adj4" fmla="val -23101"/>
              <a:gd name="adj5" fmla="val 5835"/>
              <a:gd name="adj6" fmla="val -30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业务实体</a:t>
            </a:r>
            <a:endParaRPr lang="en-US" altLang="zh-CN" b="1" dirty="0">
              <a:latin typeface="微软雅黑" panose="020B0503020204020204" pitchFamily="34" charset="-122"/>
              <a:ea typeface="微软雅黑" panose="020B0503020204020204" pitchFamily="34" charset="-122"/>
            </a:endParaRPr>
          </a:p>
        </p:txBody>
      </p:sp>
      <p:sp>
        <p:nvSpPr>
          <p:cNvPr id="8" name="线形标注 2(带边框和强调线) 7"/>
          <p:cNvSpPr/>
          <p:nvPr/>
        </p:nvSpPr>
        <p:spPr>
          <a:xfrm>
            <a:off x="2024034" y="4426853"/>
            <a:ext cx="1428760" cy="571504"/>
          </a:xfrm>
          <a:prstGeom prst="accentBorderCallout2">
            <a:avLst>
              <a:gd name="adj1" fmla="val 44147"/>
              <a:gd name="adj2" fmla="val 106799"/>
              <a:gd name="adj3" fmla="val 44147"/>
              <a:gd name="adj4" fmla="val 122168"/>
              <a:gd name="adj5" fmla="val -35237"/>
              <a:gd name="adj6" fmla="val 1786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调用消息</a:t>
            </a:r>
            <a:endParaRPr lang="en-US" altLang="zh-CN" b="1" dirty="0">
              <a:latin typeface="微软雅黑" panose="020B0503020204020204" pitchFamily="34" charset="-122"/>
              <a:ea typeface="微软雅黑" panose="020B0503020204020204" pitchFamily="34" charset="-122"/>
            </a:endParaRPr>
          </a:p>
        </p:txBody>
      </p:sp>
      <p:sp>
        <p:nvSpPr>
          <p:cNvPr id="9" name="线形标注 2(带边框和强调线) 8"/>
          <p:cNvSpPr/>
          <p:nvPr/>
        </p:nvSpPr>
        <p:spPr>
          <a:xfrm>
            <a:off x="6096000" y="5784175"/>
            <a:ext cx="1428760" cy="571504"/>
          </a:xfrm>
          <a:prstGeom prst="accentBorderCallout2">
            <a:avLst>
              <a:gd name="adj1" fmla="val 44147"/>
              <a:gd name="adj2" fmla="val 106799"/>
              <a:gd name="adj3" fmla="val 44147"/>
              <a:gd name="adj4" fmla="val 122168"/>
              <a:gd name="adj5" fmla="val -58620"/>
              <a:gd name="adj6" fmla="val 1400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返回消息</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业务序列图的组成</a:t>
            </a: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3770511" y="61497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94114" y="1603900"/>
            <a:ext cx="8401080" cy="4389120"/>
          </a:xfrm>
        </p:spPr>
        <p:txBody>
          <a:bodyPr/>
          <a:lstStyle/>
          <a:p>
            <a:r>
              <a:rPr lang="zh-CN" altLang="en-US" b="1" dirty="0"/>
              <a:t>业务工人</a:t>
            </a:r>
            <a:r>
              <a:rPr lang="en-US" altLang="zh-CN" b="1" dirty="0"/>
              <a:t>[Business worker]</a:t>
            </a:r>
          </a:p>
          <a:p>
            <a:pPr lvl="1"/>
            <a:r>
              <a:rPr lang="zh-CN" altLang="en-US" dirty="0"/>
              <a:t>位于业务组织</a:t>
            </a:r>
            <a:r>
              <a:rPr lang="zh-CN" altLang="en-US" dirty="0">
                <a:solidFill>
                  <a:srgbClr val="FF0000"/>
                </a:solidFill>
              </a:rPr>
              <a:t>内部</a:t>
            </a:r>
            <a:r>
              <a:rPr lang="zh-CN" altLang="en-US" dirty="0"/>
              <a:t>，负责业务流程中某些工作的</a:t>
            </a:r>
            <a:r>
              <a:rPr lang="zh-CN" altLang="en-US" dirty="0">
                <a:solidFill>
                  <a:srgbClr val="FF0000"/>
                </a:solidFill>
              </a:rPr>
              <a:t>人</a:t>
            </a:r>
            <a:r>
              <a:rPr lang="zh-CN" altLang="en-US" dirty="0"/>
              <a:t>员。例如银行工作人员，医院医生。</a:t>
            </a:r>
          </a:p>
        </p:txBody>
      </p:sp>
      <p:pic>
        <p:nvPicPr>
          <p:cNvPr id="2051" name="Picture 3"/>
          <p:cNvPicPr>
            <a:picLocks noChangeAspect="1" noChangeArrowheads="1"/>
          </p:cNvPicPr>
          <p:nvPr/>
        </p:nvPicPr>
        <p:blipFill>
          <a:blip r:embed="rId2"/>
          <a:srcRect/>
          <a:stretch>
            <a:fillRect/>
          </a:stretch>
        </p:blipFill>
        <p:spPr bwMode="auto">
          <a:xfrm>
            <a:off x="1608342" y="3454611"/>
            <a:ext cx="1828804" cy="1939641"/>
          </a:xfrm>
          <a:prstGeom prst="rect">
            <a:avLst/>
          </a:prstGeom>
          <a:noFill/>
          <a:ln w="9525">
            <a:noFill/>
            <a:miter lim="800000"/>
            <a:headEnd/>
            <a:tailEnd/>
          </a:ln>
          <a:effectLst/>
        </p:spPr>
      </p:pic>
      <p:pic>
        <p:nvPicPr>
          <p:cNvPr id="22530" name="Picture 2" descr="http://img.hexun.com/2009-07-06/119352140.jpg"/>
          <p:cNvPicPr>
            <a:picLocks noChangeAspect="1" noChangeArrowheads="1"/>
          </p:cNvPicPr>
          <p:nvPr/>
        </p:nvPicPr>
        <p:blipFill>
          <a:blip r:embed="rId3"/>
          <a:srcRect/>
          <a:stretch>
            <a:fillRect/>
          </a:stretch>
        </p:blipFill>
        <p:spPr bwMode="auto">
          <a:xfrm>
            <a:off x="3508584" y="3311754"/>
            <a:ext cx="3238496" cy="2428873"/>
          </a:xfrm>
          <a:prstGeom prst="rect">
            <a:avLst/>
          </a:prstGeom>
          <a:noFill/>
        </p:spPr>
      </p:pic>
      <p:pic>
        <p:nvPicPr>
          <p:cNvPr id="22532" name="Picture 4" descr="http://www.ynszxc.gov.cn/uploadfile/D_1/D_1540/D_1625/D_1627/classimage/PicOnline_20071117212247_236608c5-fec5-4baf-8151-a637a10a3e71.jpg"/>
          <p:cNvPicPr>
            <a:picLocks noChangeAspect="1" noChangeArrowheads="1"/>
          </p:cNvPicPr>
          <p:nvPr/>
        </p:nvPicPr>
        <p:blipFill>
          <a:blip r:embed="rId4" cstate="print"/>
          <a:srcRect/>
          <a:stretch>
            <a:fillRect/>
          </a:stretch>
        </p:blipFill>
        <p:spPr bwMode="auto">
          <a:xfrm>
            <a:off x="7080484" y="3293914"/>
            <a:ext cx="3262282" cy="2446712"/>
          </a:xfrm>
          <a:prstGeom prst="rect">
            <a:avLst/>
          </a:prstGeom>
          <a:noFill/>
        </p:spPr>
      </p:pic>
      <p:grpSp>
        <p:nvGrpSpPr>
          <p:cNvPr id="41" name="组合 40"/>
          <p:cNvGrpSpPr/>
          <p:nvPr/>
        </p:nvGrpSpPr>
        <p:grpSpPr>
          <a:xfrm>
            <a:off x="6366104" y="5169122"/>
            <a:ext cx="1500198" cy="1114490"/>
            <a:chOff x="4929190" y="5500702"/>
            <a:chExt cx="1500198" cy="1114490"/>
          </a:xfrm>
        </p:grpSpPr>
        <p:sp>
          <p:nvSpPr>
            <p:cNvPr id="12" name="TextBox 11"/>
            <p:cNvSpPr txBox="1"/>
            <p:nvPr/>
          </p:nvSpPr>
          <p:spPr>
            <a:xfrm>
              <a:off x="4929190" y="6215082"/>
              <a:ext cx="150019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业务执行者</a:t>
              </a:r>
            </a:p>
          </p:txBody>
        </p:sp>
        <p:grpSp>
          <p:nvGrpSpPr>
            <p:cNvPr id="39" name="组合 38"/>
            <p:cNvGrpSpPr/>
            <p:nvPr/>
          </p:nvGrpSpPr>
          <p:grpSpPr>
            <a:xfrm>
              <a:off x="5072066" y="5500702"/>
              <a:ext cx="1143008" cy="785818"/>
              <a:chOff x="5072066" y="5500702"/>
              <a:chExt cx="1143008" cy="785818"/>
            </a:xfrm>
          </p:grpSpPr>
          <p:cxnSp>
            <p:nvCxnSpPr>
              <p:cNvPr id="14" name="直接箭头连接符 13"/>
              <p:cNvCxnSpPr/>
              <p:nvPr/>
            </p:nvCxnSpPr>
            <p:spPr>
              <a:xfrm rot="16200000" flipV="1">
                <a:off x="5000628" y="5786454"/>
                <a:ext cx="500066" cy="35719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5400000" flipH="1" flipV="1">
                <a:off x="5607851" y="5679297"/>
                <a:ext cx="785818" cy="42862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4008650" y="2740230"/>
            <a:ext cx="5143536" cy="1285884"/>
            <a:chOff x="2571736" y="3071810"/>
            <a:chExt cx="5143536" cy="1285884"/>
          </a:xfrm>
        </p:grpSpPr>
        <p:sp>
          <p:nvSpPr>
            <p:cNvPr id="10" name="TextBox 9"/>
            <p:cNvSpPr txBox="1"/>
            <p:nvPr/>
          </p:nvSpPr>
          <p:spPr>
            <a:xfrm>
              <a:off x="4857752" y="3071810"/>
              <a:ext cx="1210588"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业务工人</a:t>
              </a:r>
            </a:p>
          </p:txBody>
        </p:sp>
        <p:grpSp>
          <p:nvGrpSpPr>
            <p:cNvPr id="38" name="组合 37"/>
            <p:cNvGrpSpPr/>
            <p:nvPr/>
          </p:nvGrpSpPr>
          <p:grpSpPr>
            <a:xfrm>
              <a:off x="2571736" y="3429000"/>
              <a:ext cx="5143536" cy="928694"/>
              <a:chOff x="2571736" y="3429000"/>
              <a:chExt cx="5143536" cy="928694"/>
            </a:xfrm>
          </p:grpSpPr>
          <p:cxnSp>
            <p:nvCxnSpPr>
              <p:cNvPr id="19" name="直接箭头连接符 18"/>
              <p:cNvCxnSpPr/>
              <p:nvPr/>
            </p:nvCxnSpPr>
            <p:spPr>
              <a:xfrm>
                <a:off x="5786446" y="3500438"/>
                <a:ext cx="1928826" cy="85725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2" name="直接箭头连接符 21"/>
              <p:cNvCxnSpPr/>
              <p:nvPr/>
            </p:nvCxnSpPr>
            <p:spPr>
              <a:xfrm rot="10800000" flipV="1">
                <a:off x="2571736" y="3429000"/>
                <a:ext cx="2214578" cy="92869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7" name="直接箭头连接符 26"/>
              <p:cNvCxnSpPr/>
              <p:nvPr/>
            </p:nvCxnSpPr>
            <p:spPr>
              <a:xfrm rot="5400000">
                <a:off x="4572000" y="3571876"/>
                <a:ext cx="64294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sp>
        <p:nvSpPr>
          <p:cNvPr id="18" name="文本框 17"/>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识别业务工人</a:t>
            </a:r>
          </a:p>
        </p:txBody>
      </p:sp>
      <p:cxnSp>
        <p:nvCxnSpPr>
          <p:cNvPr id="20" name="直接连接符 1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2878694" y="601481"/>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0857" y="1398452"/>
            <a:ext cx="8329642" cy="4389120"/>
          </a:xfrm>
        </p:spPr>
        <p:txBody>
          <a:bodyPr/>
          <a:lstStyle/>
          <a:p>
            <a:r>
              <a:rPr lang="zh-CN" altLang="en-US" b="1" dirty="0"/>
              <a:t>业务实体</a:t>
            </a:r>
            <a:r>
              <a:rPr lang="en-US" altLang="zh-CN" b="1" dirty="0"/>
              <a:t>[Business Entity]</a:t>
            </a:r>
          </a:p>
          <a:p>
            <a:pPr lvl="1"/>
            <a:r>
              <a:rPr lang="zh-CN" altLang="en-US" dirty="0"/>
              <a:t>在业务用例的实现流程中，业务工人所使用的“</a:t>
            </a:r>
            <a:r>
              <a:rPr lang="zh-CN" altLang="en-US" b="1" dirty="0">
                <a:solidFill>
                  <a:srgbClr val="FF0000"/>
                </a:solidFill>
              </a:rPr>
              <a:t>系统</a:t>
            </a:r>
            <a:r>
              <a:rPr lang="zh-CN" altLang="en-US" dirty="0"/>
              <a:t>”。例如银行的数钞机，学校的校园卡系统。</a:t>
            </a:r>
            <a:endParaRPr lang="en-US" altLang="zh-CN" dirty="0"/>
          </a:p>
          <a:p>
            <a:pPr lvl="1"/>
            <a:r>
              <a:rPr lang="zh-CN" altLang="en-US" dirty="0"/>
              <a:t>可以和业务工人相互取代各自的职责。</a:t>
            </a:r>
          </a:p>
        </p:txBody>
      </p:sp>
      <p:pic>
        <p:nvPicPr>
          <p:cNvPr id="3075" name="Picture 3"/>
          <p:cNvPicPr>
            <a:picLocks noChangeAspect="1" noChangeArrowheads="1"/>
          </p:cNvPicPr>
          <p:nvPr/>
        </p:nvPicPr>
        <p:blipFill>
          <a:blip r:embed="rId3"/>
          <a:srcRect/>
          <a:stretch>
            <a:fillRect/>
          </a:stretch>
        </p:blipFill>
        <p:spPr bwMode="auto">
          <a:xfrm>
            <a:off x="1897940" y="3463476"/>
            <a:ext cx="1921513" cy="2000264"/>
          </a:xfrm>
          <a:prstGeom prst="rect">
            <a:avLst/>
          </a:prstGeom>
          <a:noFill/>
          <a:ln w="9525">
            <a:noFill/>
            <a:miter lim="800000"/>
            <a:headEnd/>
            <a:tailEnd/>
          </a:ln>
          <a:effectLst/>
        </p:spPr>
      </p:pic>
      <p:pic>
        <p:nvPicPr>
          <p:cNvPr id="21510" name="Picture 6" descr="http://news.hit.edu.cn/uploadfiles/2008/09-01/200891101910309.jpg"/>
          <p:cNvPicPr>
            <a:picLocks noChangeAspect="1" noChangeArrowheads="1"/>
          </p:cNvPicPr>
          <p:nvPr/>
        </p:nvPicPr>
        <p:blipFill>
          <a:blip r:embed="rId4"/>
          <a:srcRect/>
          <a:stretch>
            <a:fillRect/>
          </a:stretch>
        </p:blipFill>
        <p:spPr bwMode="auto">
          <a:xfrm>
            <a:off x="7112913" y="3695656"/>
            <a:ext cx="3500422" cy="2625317"/>
          </a:xfrm>
          <a:prstGeom prst="rect">
            <a:avLst/>
          </a:prstGeom>
          <a:noFill/>
        </p:spPr>
      </p:pic>
      <p:pic>
        <p:nvPicPr>
          <p:cNvPr id="21512" name="Picture 8" descr="http://www.jj.js.cn/news/images/200903/13/news_20090313233007089.jpg"/>
          <p:cNvPicPr>
            <a:picLocks noChangeAspect="1" noChangeArrowheads="1"/>
          </p:cNvPicPr>
          <p:nvPr/>
        </p:nvPicPr>
        <p:blipFill>
          <a:blip r:embed="rId5"/>
          <a:srcRect/>
          <a:stretch>
            <a:fillRect/>
          </a:stretch>
        </p:blipFill>
        <p:spPr bwMode="auto">
          <a:xfrm>
            <a:off x="4398269" y="3725418"/>
            <a:ext cx="1758488" cy="2595554"/>
          </a:xfrm>
          <a:prstGeom prst="rect">
            <a:avLst/>
          </a:prstGeom>
          <a:noFill/>
        </p:spPr>
      </p:pic>
      <p:grpSp>
        <p:nvGrpSpPr>
          <p:cNvPr id="41" name="组合 40"/>
          <p:cNvGrpSpPr/>
          <p:nvPr/>
        </p:nvGrpSpPr>
        <p:grpSpPr>
          <a:xfrm>
            <a:off x="5969905" y="3106286"/>
            <a:ext cx="4214842" cy="1071570"/>
            <a:chOff x="4286248" y="3643314"/>
            <a:chExt cx="4214842" cy="1071570"/>
          </a:xfrm>
        </p:grpSpPr>
        <p:sp>
          <p:nvSpPr>
            <p:cNvPr id="13" name="TextBox 12"/>
            <p:cNvSpPr txBox="1"/>
            <p:nvPr/>
          </p:nvSpPr>
          <p:spPr>
            <a:xfrm>
              <a:off x="5643570" y="3643314"/>
              <a:ext cx="1210588"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业务工人</a:t>
              </a:r>
            </a:p>
          </p:txBody>
        </p:sp>
        <p:grpSp>
          <p:nvGrpSpPr>
            <p:cNvPr id="33" name="组合 32"/>
            <p:cNvGrpSpPr/>
            <p:nvPr/>
          </p:nvGrpSpPr>
          <p:grpSpPr>
            <a:xfrm>
              <a:off x="4286248" y="4000504"/>
              <a:ext cx="4214842" cy="714380"/>
              <a:chOff x="4286248" y="4000504"/>
              <a:chExt cx="4214842" cy="714380"/>
            </a:xfrm>
          </p:grpSpPr>
          <p:cxnSp>
            <p:nvCxnSpPr>
              <p:cNvPr id="14" name="直接箭头连接符 13"/>
              <p:cNvCxnSpPr/>
              <p:nvPr/>
            </p:nvCxnSpPr>
            <p:spPr>
              <a:xfrm>
                <a:off x="6715140" y="4000504"/>
                <a:ext cx="1785950" cy="71438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10800000" flipV="1">
                <a:off x="4286248" y="4000504"/>
                <a:ext cx="135732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5827029" y="4677922"/>
            <a:ext cx="2786082" cy="1643050"/>
            <a:chOff x="4143372" y="5214950"/>
            <a:chExt cx="2786082" cy="1643050"/>
          </a:xfrm>
        </p:grpSpPr>
        <p:sp>
          <p:nvSpPr>
            <p:cNvPr id="22" name="TextBox 21"/>
            <p:cNvSpPr txBox="1"/>
            <p:nvPr/>
          </p:nvSpPr>
          <p:spPr>
            <a:xfrm>
              <a:off x="4357686" y="6457890"/>
              <a:ext cx="146706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业务实体</a:t>
              </a:r>
            </a:p>
          </p:txBody>
        </p:sp>
        <p:grpSp>
          <p:nvGrpSpPr>
            <p:cNvPr id="34" name="组合 33"/>
            <p:cNvGrpSpPr/>
            <p:nvPr/>
          </p:nvGrpSpPr>
          <p:grpSpPr>
            <a:xfrm>
              <a:off x="4143372" y="5214950"/>
              <a:ext cx="2786082" cy="1242940"/>
              <a:chOff x="4143372" y="5214950"/>
              <a:chExt cx="2786082" cy="1242940"/>
            </a:xfrm>
          </p:grpSpPr>
          <p:cxnSp>
            <p:nvCxnSpPr>
              <p:cNvPr id="23" name="直接箭头连接符 22"/>
              <p:cNvCxnSpPr/>
              <p:nvPr/>
            </p:nvCxnSpPr>
            <p:spPr>
              <a:xfrm rot="10800000">
                <a:off x="4143372" y="6357958"/>
                <a:ext cx="571504" cy="9993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4" name="直接箭头连接符 23"/>
              <p:cNvCxnSpPr/>
              <p:nvPr/>
            </p:nvCxnSpPr>
            <p:spPr>
              <a:xfrm flipV="1">
                <a:off x="5357818" y="5214950"/>
                <a:ext cx="1571636" cy="124294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2" name="组合 41"/>
          <p:cNvGrpSpPr/>
          <p:nvPr/>
        </p:nvGrpSpPr>
        <p:grpSpPr>
          <a:xfrm>
            <a:off x="4469707" y="3177724"/>
            <a:ext cx="2714644" cy="1071570"/>
            <a:chOff x="2786050" y="3714752"/>
            <a:chExt cx="2714644" cy="1071570"/>
          </a:xfrm>
        </p:grpSpPr>
        <p:sp>
          <p:nvSpPr>
            <p:cNvPr id="35" name="TextBox 34"/>
            <p:cNvSpPr txBox="1"/>
            <p:nvPr/>
          </p:nvSpPr>
          <p:spPr>
            <a:xfrm>
              <a:off x="2786050" y="3714752"/>
              <a:ext cx="146706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业务执行者</a:t>
              </a:r>
            </a:p>
          </p:txBody>
        </p:sp>
        <p:cxnSp>
          <p:nvCxnSpPr>
            <p:cNvPr id="36" name="直接箭头连接符 35"/>
            <p:cNvCxnSpPr>
              <a:stCxn id="35" idx="3"/>
            </p:cNvCxnSpPr>
            <p:nvPr/>
          </p:nvCxnSpPr>
          <p:spPr>
            <a:xfrm>
              <a:off x="4253118" y="3914807"/>
              <a:ext cx="1247576" cy="871515"/>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sp>
        <p:nvSpPr>
          <p:cNvPr id="20" name="文本框 19"/>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识别业务实体</a:t>
            </a:r>
          </a:p>
        </p:txBody>
      </p:sp>
      <p:cxnSp>
        <p:nvCxnSpPr>
          <p:cNvPr id="21" name="直接连接符 2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949773" y="608644"/>
            <a:ext cx="491490" cy="318085"/>
            <a:chOff x="3017520" y="601990"/>
            <a:chExt cx="491490" cy="414010"/>
          </a:xfrm>
        </p:grpSpPr>
        <p:sp>
          <p:nvSpPr>
            <p:cNvPr id="31" name="燕尾形 3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57718" y="1603900"/>
            <a:ext cx="9539755" cy="4389120"/>
          </a:xfrm>
        </p:spPr>
        <p:txBody>
          <a:bodyPr/>
          <a:lstStyle/>
          <a:p>
            <a:pPr marL="514350" indent="-457200">
              <a:lnSpc>
                <a:spcPct val="150000"/>
              </a:lnSpc>
              <a:buFont typeface="+mj-lt"/>
              <a:buAutoNum type="arabicPeriod"/>
            </a:pPr>
            <a:r>
              <a:rPr lang="zh-CN" altLang="en-US" dirty="0">
                <a:solidFill>
                  <a:schemeClr val="tx1"/>
                </a:solidFill>
              </a:rPr>
              <a:t>识别业务对象：</a:t>
            </a:r>
            <a:r>
              <a:rPr lang="zh-CN" altLang="en-US" dirty="0"/>
              <a:t>业务执行者、业务工人、业务实体；</a:t>
            </a:r>
            <a:endParaRPr lang="en-US" altLang="zh-CN" dirty="0"/>
          </a:p>
          <a:p>
            <a:pPr marL="514350" indent="-457200">
              <a:lnSpc>
                <a:spcPct val="150000"/>
              </a:lnSpc>
              <a:buFont typeface="+mj-lt"/>
              <a:buAutoNum type="arabicPeriod"/>
            </a:pPr>
            <a:r>
              <a:rPr lang="zh-CN" altLang="en-US" dirty="0">
                <a:solidFill>
                  <a:schemeClr val="tx1"/>
                </a:solidFill>
              </a:rPr>
              <a:t>确定业务对象间的</a:t>
            </a:r>
            <a:r>
              <a:rPr lang="zh-CN" altLang="en-US" dirty="0">
                <a:solidFill>
                  <a:srgbClr val="FF0000"/>
                </a:solidFill>
              </a:rPr>
              <a:t>职责、协作</a:t>
            </a:r>
            <a:r>
              <a:rPr lang="zh-CN" altLang="en-US" dirty="0">
                <a:solidFill>
                  <a:schemeClr val="tx1"/>
                </a:solidFill>
              </a:rPr>
              <a:t>及</a:t>
            </a:r>
            <a:r>
              <a:rPr lang="zh-CN" altLang="en-US" dirty="0">
                <a:solidFill>
                  <a:srgbClr val="FF0000"/>
                </a:solidFill>
              </a:rPr>
              <a:t>交互顺序</a:t>
            </a:r>
            <a:r>
              <a:rPr lang="zh-CN" altLang="en-US" dirty="0">
                <a:solidFill>
                  <a:schemeClr val="tx1"/>
                </a:solidFill>
              </a:rPr>
              <a:t>；</a:t>
            </a:r>
            <a:endParaRPr lang="zh-CN" altLang="en-US" dirty="0"/>
          </a:p>
          <a:p>
            <a:pPr marL="514350" indent="-457200">
              <a:lnSpc>
                <a:spcPct val="150000"/>
              </a:lnSpc>
              <a:buFont typeface="+mj-lt"/>
              <a:buAutoNum type="arabicPeriod"/>
            </a:pPr>
            <a:r>
              <a:rPr lang="zh-CN" altLang="en-US" dirty="0"/>
              <a:t>通过序列图来了解现状，</a:t>
            </a:r>
            <a:r>
              <a:rPr lang="zh-CN" altLang="en-US" dirty="0">
                <a:solidFill>
                  <a:schemeClr val="tx1"/>
                </a:solidFill>
              </a:rPr>
              <a:t>为业务的优化提供依据；</a:t>
            </a:r>
          </a:p>
        </p:txBody>
      </p:sp>
      <p:sp>
        <p:nvSpPr>
          <p:cNvPr id="4" name="文本框 3"/>
          <p:cNvSpPr txBox="1"/>
          <p:nvPr/>
        </p:nvSpPr>
        <p:spPr>
          <a:xfrm>
            <a:off x="274320" y="449590"/>
            <a:ext cx="3434080" cy="58356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业务序列图的作用</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750826" y="5889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4115" y="1285183"/>
            <a:ext cx="11340596" cy="4389120"/>
          </a:xfrm>
        </p:spPr>
        <p:txBody>
          <a:bodyPr/>
          <a:lstStyle/>
          <a:p>
            <a:pPr>
              <a:lnSpc>
                <a:spcPct val="150000"/>
              </a:lnSpc>
            </a:pPr>
            <a:r>
              <a:rPr lang="zh-CN" altLang="en-US" dirty="0"/>
              <a:t>取款业务用例描述</a:t>
            </a:r>
            <a:r>
              <a:rPr lang="zh-CN" altLang="en-US" dirty="0" smtClean="0"/>
              <a:t>：</a:t>
            </a:r>
            <a:endParaRPr lang="en-US" altLang="zh-CN" dirty="0" smtClean="0"/>
          </a:p>
          <a:p>
            <a:pPr lvl="1">
              <a:lnSpc>
                <a:spcPct val="150000"/>
              </a:lnSpc>
            </a:pPr>
            <a:r>
              <a:rPr lang="zh-CN" altLang="en-US" dirty="0" smtClean="0"/>
              <a:t>客户</a:t>
            </a:r>
            <a:r>
              <a:rPr lang="zh-CN" altLang="en-US" dirty="0"/>
              <a:t>在财神银行某分理处柜台前，将储蓄卡递给银行柜员，要求取款</a:t>
            </a:r>
            <a:r>
              <a:rPr lang="zh-CN" altLang="en-US" dirty="0" smtClean="0"/>
              <a:t>。</a:t>
            </a:r>
            <a:endParaRPr lang="en-US" altLang="zh-CN" dirty="0" smtClean="0"/>
          </a:p>
          <a:p>
            <a:pPr lvl="1">
              <a:lnSpc>
                <a:spcPct val="150000"/>
              </a:lnSpc>
            </a:pPr>
            <a:r>
              <a:rPr lang="zh-CN" altLang="en-US" dirty="0" smtClean="0"/>
              <a:t>柜</a:t>
            </a:r>
            <a:r>
              <a:rPr lang="zh-CN" altLang="en-US" dirty="0"/>
              <a:t>员接过储蓄卡在工作终端机器上划卡，系统提示客户输入储蓄卡密码</a:t>
            </a:r>
            <a:r>
              <a:rPr lang="zh-CN" altLang="en-US" dirty="0" smtClean="0"/>
              <a:t>。</a:t>
            </a:r>
            <a:endParaRPr lang="en-US" altLang="zh-CN" dirty="0" smtClean="0"/>
          </a:p>
          <a:p>
            <a:pPr lvl="1">
              <a:lnSpc>
                <a:spcPct val="150000"/>
              </a:lnSpc>
            </a:pPr>
            <a:r>
              <a:rPr lang="zh-CN" altLang="en-US" dirty="0" smtClean="0"/>
              <a:t>客户</a:t>
            </a:r>
            <a:r>
              <a:rPr lang="zh-CN" altLang="en-US" dirty="0"/>
              <a:t>通过密码录入器输入正确密码后，柜员又询问客户取款金额</a:t>
            </a:r>
            <a:r>
              <a:rPr lang="zh-CN" altLang="en-US" dirty="0" smtClean="0"/>
              <a:t>。</a:t>
            </a:r>
            <a:endParaRPr lang="en-US" altLang="zh-CN" dirty="0" smtClean="0"/>
          </a:p>
          <a:p>
            <a:pPr lvl="1">
              <a:lnSpc>
                <a:spcPct val="150000"/>
              </a:lnSpc>
            </a:pPr>
            <a:r>
              <a:rPr lang="zh-CN" altLang="en-US" dirty="0" smtClean="0"/>
              <a:t>柜</a:t>
            </a:r>
            <a:r>
              <a:rPr lang="zh-CN" altLang="en-US" dirty="0"/>
              <a:t>员将取款信息录入银行系统，并使用工作终端打印了一份凭条</a:t>
            </a:r>
            <a:r>
              <a:rPr lang="zh-CN" altLang="en-US" dirty="0" smtClean="0"/>
              <a:t>。</a:t>
            </a:r>
            <a:endParaRPr lang="en-US" altLang="zh-CN" dirty="0" smtClean="0"/>
          </a:p>
          <a:p>
            <a:pPr lvl="1">
              <a:lnSpc>
                <a:spcPct val="150000"/>
              </a:lnSpc>
            </a:pPr>
            <a:r>
              <a:rPr lang="zh-CN" altLang="en-US" dirty="0" smtClean="0"/>
              <a:t>柜</a:t>
            </a:r>
            <a:r>
              <a:rPr lang="zh-CN" altLang="en-US" dirty="0"/>
              <a:t>员递出取款凭条，客户签字确认</a:t>
            </a:r>
            <a:r>
              <a:rPr lang="zh-CN" altLang="en-US" dirty="0" smtClean="0"/>
              <a:t>。</a:t>
            </a:r>
            <a:endParaRPr lang="en-US" altLang="zh-CN" dirty="0" smtClean="0"/>
          </a:p>
          <a:p>
            <a:pPr lvl="1">
              <a:lnSpc>
                <a:spcPct val="150000"/>
              </a:lnSpc>
            </a:pPr>
            <a:r>
              <a:rPr lang="zh-CN" altLang="en-US" dirty="0" smtClean="0"/>
              <a:t>银行</a:t>
            </a:r>
            <a:r>
              <a:rPr lang="zh-CN" altLang="en-US" dirty="0"/>
              <a:t>柜员在凭条上盖章，最后把钱、储蓄卡及凭条递给客户，取款业务完成。</a:t>
            </a:r>
            <a:endParaRPr lang="en-US" altLang="zh-CN" dirty="0"/>
          </a:p>
          <a:p>
            <a:pPr>
              <a:lnSpc>
                <a:spcPct val="150000"/>
              </a:lnSpc>
            </a:pPr>
            <a:r>
              <a:rPr lang="zh-CN" altLang="en-US" sz="2400" b="1" dirty="0" smtClean="0">
                <a:solidFill>
                  <a:srgbClr val="FF0000"/>
                </a:solidFill>
              </a:rPr>
              <a:t>在</a:t>
            </a:r>
            <a:r>
              <a:rPr lang="zh-CN" altLang="en-US" sz="2400" b="1" dirty="0">
                <a:solidFill>
                  <a:srgbClr val="FF0000"/>
                </a:solidFill>
              </a:rPr>
              <a:t>现实工作中，类似如上的信息都是分析师与组织的业务专家深入沟通</a:t>
            </a:r>
            <a:r>
              <a:rPr lang="zh-CN" altLang="en-US" sz="2400" b="1" dirty="0" smtClean="0">
                <a:solidFill>
                  <a:srgbClr val="FF0000"/>
                </a:solidFill>
              </a:rPr>
              <a:t>后获得的</a:t>
            </a:r>
            <a:endParaRPr lang="zh-CN" altLang="en-US" sz="2400" b="1" dirty="0">
              <a:solidFill>
                <a:srgbClr val="FF0000"/>
              </a:solidFill>
            </a:endParaRPr>
          </a:p>
        </p:txBody>
      </p:sp>
      <p:sp>
        <p:nvSpPr>
          <p:cNvPr id="4" name="文本框 3"/>
          <p:cNvSpPr txBox="1"/>
          <p:nvPr/>
        </p:nvSpPr>
        <p:spPr>
          <a:xfrm>
            <a:off x="274320" y="449590"/>
            <a:ext cx="634019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示例：取款业务用例的业务序列图</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529956" y="62967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l="5581" t="16086" r="6709" b="13539"/>
          <a:stretch>
            <a:fillRect/>
          </a:stretch>
        </p:blipFill>
        <p:spPr bwMode="auto">
          <a:xfrm>
            <a:off x="2166910" y="2500306"/>
            <a:ext cx="7858180" cy="250033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示例：识别业务对象</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9508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示例：绘制业务序列图</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3"/>
          <a:srcRect l="6445" t="2812" r="50781" b="3437"/>
          <a:stretch>
            <a:fillRect/>
          </a:stretch>
        </p:blipFill>
        <p:spPr bwMode="auto">
          <a:xfrm>
            <a:off x="5381620" y="0"/>
            <a:ext cx="5006340" cy="6858000"/>
          </a:xfrm>
          <a:prstGeom prst="rect">
            <a:avLst/>
          </a:prstGeom>
          <a:noFill/>
          <a:ln w="9525">
            <a:noFill/>
            <a:miter lim="800000"/>
            <a:headEnd/>
            <a:tailEnd/>
          </a:ln>
          <a:effectLst/>
        </p:spPr>
      </p:pic>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3568594" y="1268857"/>
            <a:ext cx="8396117" cy="5077027"/>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中进行现状业务序列图建模</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74320" y="1603900"/>
            <a:ext cx="3262432" cy="1689052"/>
          </a:xfrm>
          <a:prstGeom prst="rect">
            <a:avLst/>
          </a:prstGeom>
          <a:noFill/>
        </p:spPr>
        <p:txBody>
          <a:bodyPr wrap="none" rtlCol="0">
            <a:spAutoFit/>
          </a:bodyPr>
          <a:lstStyle/>
          <a:p>
            <a:pPr>
              <a:lnSpc>
                <a:spcPct val="150000"/>
              </a:lnSpc>
            </a:pPr>
            <a:r>
              <a:rPr lang="zh-CN" altLang="en-US" sz="2400" dirty="0">
                <a:latin typeface="微软雅黑" pitchFamily="34" charset="-122"/>
                <a:ea typeface="微软雅黑" pitchFamily="34" charset="-122"/>
              </a:rPr>
              <a:t>先用文本写出流程</a:t>
            </a:r>
            <a:endParaRPr lang="en-US" altLang="zh-CN" sz="2400" dirty="0">
              <a:latin typeface="微软雅黑" pitchFamily="34" charset="-122"/>
              <a:ea typeface="微软雅黑" pitchFamily="34" charset="-122"/>
            </a:endParaRPr>
          </a:p>
          <a:p>
            <a:pPr>
              <a:lnSpc>
                <a:spcPct val="150000"/>
              </a:lnSpc>
            </a:pPr>
            <a:r>
              <a:rPr lang="zh-CN" altLang="en-US" sz="2400" dirty="0">
                <a:latin typeface="微软雅黑" pitchFamily="34" charset="-122"/>
                <a:ea typeface="微软雅黑" pitchFamily="34" charset="-122"/>
              </a:rPr>
              <a:t>在此基础上转化为图</a:t>
            </a:r>
            <a:endParaRPr lang="en-US" altLang="zh-CN" sz="2400" dirty="0">
              <a:latin typeface="微软雅黑" pitchFamily="34" charset="-122"/>
              <a:ea typeface="微软雅黑" pitchFamily="34" charset="-122"/>
            </a:endParaRPr>
          </a:p>
          <a:p>
            <a:pPr>
              <a:lnSpc>
                <a:spcPct val="150000"/>
              </a:lnSpc>
            </a:pPr>
            <a:r>
              <a:rPr lang="zh-CN" altLang="en-US" sz="2400" dirty="0">
                <a:latin typeface="微软雅黑" pitchFamily="34" charset="-122"/>
                <a:ea typeface="微软雅黑" pitchFamily="34" charset="-122"/>
              </a:rPr>
              <a:t>体会这两种方法的差异</a:t>
            </a:r>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9341" y="62559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srcRect/>
          <a:stretch>
            <a:fillRect/>
          </a:stretch>
        </p:blipFill>
        <p:spPr bwMode="auto">
          <a:xfrm>
            <a:off x="2022976" y="1319202"/>
            <a:ext cx="7929618" cy="4753328"/>
          </a:xfrm>
          <a:prstGeom prst="rect">
            <a:avLst/>
          </a:prstGeom>
          <a:noFill/>
          <a:ln w="9525">
            <a:noFill/>
            <a:miter lim="800000"/>
            <a:headEnd/>
            <a:tailEnd/>
          </a:ln>
          <a:effectLst/>
        </p:spPr>
      </p:pic>
      <p:sp>
        <p:nvSpPr>
          <p:cNvPr id="5" name="矩形 4"/>
          <p:cNvSpPr/>
          <p:nvPr/>
        </p:nvSpPr>
        <p:spPr>
          <a:xfrm>
            <a:off x="6280988" y="2036982"/>
            <a:ext cx="1729961" cy="1938992"/>
          </a:xfrm>
          <a:prstGeom prst="rect">
            <a:avLst/>
          </a:prstGeom>
        </p:spPr>
        <p:txBody>
          <a:bodyPr wrap="none">
            <a:spAutoFit/>
          </a:bodyPr>
          <a:lstStyle/>
          <a:p>
            <a:r>
              <a:rPr lang="en-US" altLang="zh-CN" sz="12000" b="1" dirty="0">
                <a:solidFill>
                  <a:srgbClr val="FF0000"/>
                </a:solidFill>
                <a:latin typeface="Berlin Sans FB Demi" panose="020E0802020502020306" pitchFamily="34" charset="0"/>
              </a:rPr>
              <a:t>×</a:t>
            </a:r>
            <a:endParaRPr lang="zh-CN" altLang="en-US" sz="12000" b="1" dirty="0">
              <a:solidFill>
                <a:srgbClr val="FF0000"/>
              </a:solidFill>
              <a:latin typeface="Berlin Sans FB Demi" panose="020E0802020502020306" pitchFamily="34" charset="0"/>
            </a:endParaRPr>
          </a:p>
        </p:txBody>
      </p:sp>
      <p:sp>
        <p:nvSpPr>
          <p:cNvPr id="6" name="文本框 5"/>
          <p:cNvSpPr txBox="1"/>
          <p:nvPr/>
        </p:nvSpPr>
        <p:spPr>
          <a:xfrm>
            <a:off x="274320" y="449590"/>
            <a:ext cx="716093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注意：本阶段不要考虑要实现什么系统</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7345086"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回顾：获取愿景的三步曲</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973042" y="588916"/>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内容占位符 2"/>
          <p:cNvSpPr txBox="1"/>
          <p:nvPr/>
        </p:nvSpPr>
        <p:spPr>
          <a:xfrm>
            <a:off x="393700" y="1345383"/>
            <a:ext cx="11375934" cy="4663530"/>
          </a:xfrm>
          <a:prstGeom prst="rect">
            <a:avLst/>
          </a:prstGeom>
        </p:spPr>
        <p:txBody>
          <a:bodyPr/>
          <a:lstStyle>
            <a:defPPr>
              <a:defRPr lang="zh-CN"/>
            </a:defPPr>
            <a:lvl1pPr marL="285750" indent="-285750">
              <a:lnSpc>
                <a:spcPct val="150000"/>
              </a:lnSpc>
              <a:spcBef>
                <a:spcPts val="1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1pPr>
            <a:lvl2pPr marL="742950" lvl="1" indent="-285750">
              <a:lnSpc>
                <a:spcPct val="150000"/>
              </a:lnSpc>
              <a:spcBef>
                <a:spcPts val="500"/>
              </a:spcBef>
              <a:buFont typeface="Arial" panose="020B0604020202020204" pitchFamily="34" charset="0"/>
              <a:buChar char="•"/>
              <a:defRPr>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第一步：找到软件项目的“老大”；</a:t>
            </a:r>
            <a:endParaRPr lang="en-US" altLang="zh-CN" dirty="0"/>
          </a:p>
          <a:p>
            <a:r>
              <a:rPr lang="zh-CN" altLang="en-US" dirty="0"/>
              <a:t>第二步：得到“老大”对项目的期望（愿景）；</a:t>
            </a:r>
            <a:endParaRPr lang="en-US" altLang="zh-CN" dirty="0"/>
          </a:p>
          <a:p>
            <a:r>
              <a:rPr lang="zh-CN" altLang="en-US" dirty="0"/>
              <a:t>第三步：描述出愿景的度量指标；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3"/>
          <p:cNvGrpSpPr/>
          <p:nvPr/>
        </p:nvGrpSpPr>
        <p:grpSpPr>
          <a:xfrm>
            <a:off x="4095736" y="1212857"/>
            <a:ext cx="5780046" cy="5255025"/>
            <a:chOff x="2690472" y="1428736"/>
            <a:chExt cx="5780046" cy="5255025"/>
          </a:xfrm>
        </p:grpSpPr>
        <p:pic>
          <p:nvPicPr>
            <p:cNvPr id="15" name="Picture 2"/>
            <p:cNvPicPr>
              <a:picLocks noChangeAspect="1" noChangeArrowheads="1"/>
            </p:cNvPicPr>
            <p:nvPr/>
          </p:nvPicPr>
          <p:blipFill>
            <a:blip r:embed="rId3"/>
            <a:srcRect/>
            <a:stretch>
              <a:fillRect/>
            </a:stretch>
          </p:blipFill>
          <p:spPr bwMode="auto">
            <a:xfrm>
              <a:off x="2786050" y="1428736"/>
              <a:ext cx="5684468" cy="5255025"/>
            </a:xfrm>
            <a:prstGeom prst="rect">
              <a:avLst/>
            </a:prstGeom>
            <a:noFill/>
            <a:ln w="9525">
              <a:noFill/>
              <a:miter lim="800000"/>
              <a:headEnd/>
              <a:tailEnd/>
            </a:ln>
            <a:effectLst/>
          </p:spPr>
        </p:pic>
        <p:sp>
          <p:nvSpPr>
            <p:cNvPr id="16" name="矩形 15"/>
            <p:cNvSpPr/>
            <p:nvPr/>
          </p:nvSpPr>
          <p:spPr>
            <a:xfrm>
              <a:off x="2690472" y="5715016"/>
              <a:ext cx="642942" cy="928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3905562" y="5070508"/>
            <a:ext cx="1000132" cy="571504"/>
          </a:xfrm>
          <a:prstGeom prst="line">
            <a:avLst/>
          </a:prstGeom>
        </p:spPr>
        <p:style>
          <a:lnRef idx="2">
            <a:schemeClr val="accent3"/>
          </a:lnRef>
          <a:fillRef idx="0">
            <a:schemeClr val="accent3"/>
          </a:fillRef>
          <a:effectRef idx="1">
            <a:schemeClr val="accent3"/>
          </a:effectRef>
          <a:fontRef idx="minor">
            <a:schemeClr val="tx1"/>
          </a:fontRef>
        </p:style>
      </p:cxnSp>
      <p:sp>
        <p:nvSpPr>
          <p:cNvPr id="18" name="矩形 17"/>
          <p:cNvSpPr/>
          <p:nvPr/>
        </p:nvSpPr>
        <p:spPr>
          <a:xfrm>
            <a:off x="1905298" y="4570442"/>
            <a:ext cx="2071702" cy="7143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Opt=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optional </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可选分支</a:t>
            </a:r>
          </a:p>
        </p:txBody>
      </p:sp>
      <p:cxnSp>
        <p:nvCxnSpPr>
          <p:cNvPr id="19" name="直接连接符 18"/>
          <p:cNvCxnSpPr/>
          <p:nvPr/>
        </p:nvCxnSpPr>
        <p:spPr>
          <a:xfrm flipV="1">
            <a:off x="3905562" y="3070244"/>
            <a:ext cx="714380" cy="285752"/>
          </a:xfrm>
          <a:prstGeom prst="line">
            <a:avLst/>
          </a:prstGeom>
        </p:spPr>
        <p:style>
          <a:lnRef idx="2">
            <a:schemeClr val="accent3"/>
          </a:lnRef>
          <a:fillRef idx="0">
            <a:schemeClr val="accent3"/>
          </a:fillRef>
          <a:effectRef idx="1">
            <a:schemeClr val="accent3"/>
          </a:effectRef>
          <a:fontRef idx="minor">
            <a:schemeClr val="tx1"/>
          </a:fontRef>
        </p:style>
      </p:cxnSp>
      <p:sp>
        <p:nvSpPr>
          <p:cNvPr id="20" name="矩形 19"/>
          <p:cNvSpPr/>
          <p:nvPr/>
        </p:nvSpPr>
        <p:spPr>
          <a:xfrm>
            <a:off x="1905298" y="3141682"/>
            <a:ext cx="2261876" cy="7143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Alt=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alternative</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条件分支</a:t>
            </a:r>
          </a:p>
        </p:txBody>
      </p:sp>
      <p:cxnSp>
        <p:nvCxnSpPr>
          <p:cNvPr id="21" name="直接连接符 20"/>
          <p:cNvCxnSpPr/>
          <p:nvPr/>
        </p:nvCxnSpPr>
        <p:spPr>
          <a:xfrm>
            <a:off x="3492700" y="2411536"/>
            <a:ext cx="785818" cy="142876"/>
          </a:xfrm>
          <a:prstGeom prst="line">
            <a:avLst/>
          </a:prstGeom>
        </p:spPr>
        <p:style>
          <a:lnRef idx="2">
            <a:schemeClr val="accent3"/>
          </a:lnRef>
          <a:fillRef idx="0">
            <a:schemeClr val="accent3"/>
          </a:fillRef>
          <a:effectRef idx="1">
            <a:schemeClr val="accent3"/>
          </a:effectRef>
          <a:fontRef idx="minor">
            <a:schemeClr val="tx1"/>
          </a:fontRef>
        </p:style>
      </p:cxnSp>
      <p:sp>
        <p:nvSpPr>
          <p:cNvPr id="22" name="矩形 21"/>
          <p:cNvSpPr/>
          <p:nvPr/>
        </p:nvSpPr>
        <p:spPr>
          <a:xfrm>
            <a:off x="2095472" y="2212988"/>
            <a:ext cx="1452900" cy="42862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循环</a:t>
            </a: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loop</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文本框 12"/>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序列图中常用分支的画法</a:t>
            </a: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879889" y="624433"/>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linds(horizontal)">
                                      <p:cBhvr>
                                        <p:cTn id="19" dur="500"/>
                                        <p:tgtEl>
                                          <p:spTgt spid="20"/>
                                        </p:tgtEl>
                                      </p:cBhvr>
                                    </p:animEffect>
                                  </p:childTnLst>
                                </p:cTn>
                              </p:par>
                              <p:par>
                                <p:cTn id="20" presetID="3" presetClass="entr" presetSubtype="1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linds(horizontal)">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3"/>
          <a:srcRect/>
          <a:stretch>
            <a:fillRect/>
          </a:stretch>
        </p:blipFill>
        <p:spPr bwMode="auto">
          <a:xfrm>
            <a:off x="4005550" y="1056946"/>
            <a:ext cx="6662449" cy="5724853"/>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序列图中分支的示例</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152305"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3" descr="C:\Users\qile\Desktop\软件工程\参考图片\第三节\图片4.png图片4"/>
          <p:cNvPicPr>
            <a:picLocks noChangeAspect="1" noChangeArrowheads="1"/>
          </p:cNvPicPr>
          <p:nvPr/>
        </p:nvPicPr>
        <p:blipFill>
          <a:blip r:embed="rId2"/>
          <a:srcRect/>
          <a:stretch>
            <a:fillRect/>
          </a:stretch>
        </p:blipFill>
        <p:spPr bwMode="auto">
          <a:xfrm>
            <a:off x="2164133" y="1435316"/>
            <a:ext cx="7790180"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5779"/>
                                        </p:tgtEl>
                                        <p:attrNameLst>
                                          <p:attrName>style.visibility</p:attrName>
                                        </p:attrNameLst>
                                      </p:cBhvr>
                                      <p:to>
                                        <p:strVal val="visible"/>
                                      </p:to>
                                    </p:set>
                                    <p:animEffect transition="in" filter="blinds(horizontal)">
                                      <p:cBhvr>
                                        <p:cTn id="7" dur="500"/>
                                        <p:tgtEl>
                                          <p:spTgt spid="75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C:\Users\qile\Desktop\软件工程\参考图片\第三节\图片6.png图片6"/>
          <p:cNvPicPr>
            <a:picLocks noChangeAspect="1" noChangeArrowheads="1"/>
          </p:cNvPicPr>
          <p:nvPr/>
        </p:nvPicPr>
        <p:blipFill>
          <a:blip r:embed="rId2"/>
          <a:srcRect/>
          <a:stretch>
            <a:fillRect/>
          </a:stretch>
        </p:blipFill>
        <p:spPr bwMode="auto">
          <a:xfrm>
            <a:off x="2430358" y="1245497"/>
            <a:ext cx="6457315" cy="5036266"/>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6802"/>
                                        </p:tgtEl>
                                        <p:attrNameLst>
                                          <p:attrName>style.visibility</p:attrName>
                                        </p:attrNameLst>
                                      </p:cBhvr>
                                      <p:to>
                                        <p:strVal val="visible"/>
                                      </p:to>
                                    </p:set>
                                    <p:animEffect transition="in" filter="blinds(horizontal)">
                                      <p:cBhvr>
                                        <p:cTn id="7" dur="500"/>
                                        <p:tgtEl>
                                          <p:spTgt spid="76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Users\qile\Desktop\软件工程\参考图片\第三节\图片2.png图片2"/>
          <p:cNvPicPr>
            <a:picLocks noChangeAspect="1" noChangeArrowheads="1"/>
          </p:cNvPicPr>
          <p:nvPr/>
        </p:nvPicPr>
        <p:blipFill>
          <a:blip r:embed="rId2"/>
          <a:srcRect/>
          <a:stretch>
            <a:fillRect/>
          </a:stretch>
        </p:blipFill>
        <p:spPr bwMode="auto">
          <a:xfrm>
            <a:off x="1473200" y="1504950"/>
            <a:ext cx="9245600" cy="4441190"/>
          </a:xfrm>
          <a:prstGeom prst="rect">
            <a:avLst/>
          </a:prstGeom>
          <a:noFill/>
          <a:ln w="9525">
            <a:noFill/>
            <a:miter lim="800000"/>
            <a:headEnd/>
            <a:tailEnd/>
          </a:ln>
          <a:effectLst/>
        </p:spPr>
      </p:pic>
      <p:sp>
        <p:nvSpPr>
          <p:cNvPr id="10" name="文本框 9"/>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537897" y="637832"/>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blinds(horizontal)">
                                      <p:cBhvr>
                                        <p:cTn id="7" dur="500"/>
                                        <p:tgtEl>
                                          <p:spTgt spid="77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srcRect l="22266" t="37791" r="19726" b="9883"/>
          <a:stretch>
            <a:fillRect/>
          </a:stretch>
        </p:blipFill>
        <p:spPr bwMode="auto">
          <a:xfrm>
            <a:off x="1690638" y="1387239"/>
            <a:ext cx="8340022" cy="4549103"/>
          </a:xfrm>
          <a:prstGeom prst="rect">
            <a:avLst/>
          </a:prstGeom>
          <a:noFill/>
          <a:ln w="9525">
            <a:noFill/>
            <a:miter lim="800000"/>
            <a:headEnd/>
            <a:tailEnd/>
          </a:ln>
          <a:effectLst/>
        </p:spPr>
      </p:pic>
      <p:sp>
        <p:nvSpPr>
          <p:cNvPr id="5" name="矩形 4"/>
          <p:cNvSpPr/>
          <p:nvPr/>
        </p:nvSpPr>
        <p:spPr>
          <a:xfrm>
            <a:off x="8492816" y="2692294"/>
            <a:ext cx="1729961" cy="1938992"/>
          </a:xfrm>
          <a:prstGeom prst="rect">
            <a:avLst/>
          </a:prstGeom>
        </p:spPr>
        <p:txBody>
          <a:bodyPr wrap="none">
            <a:spAutoFit/>
          </a:bodyPr>
          <a:lstStyle/>
          <a:p>
            <a:r>
              <a:rPr lang="en-US" altLang="zh-CN" sz="12000" b="1" dirty="0">
                <a:solidFill>
                  <a:srgbClr val="FF0000"/>
                </a:solidFill>
                <a:latin typeface="Berlin Sans FB Demi" panose="020E0802020502020306" pitchFamily="34" charset="0"/>
              </a:rPr>
              <a:t>×</a:t>
            </a:r>
            <a:endParaRPr lang="zh-CN" altLang="en-US" sz="12000" b="1" dirty="0">
              <a:solidFill>
                <a:srgbClr val="FF0000"/>
              </a:solidFill>
              <a:latin typeface="Berlin Sans FB Demi" panose="020E0802020502020306" pitchFamily="34" charset="0"/>
            </a:endParaRPr>
          </a:p>
        </p:txBody>
      </p:sp>
      <p:sp>
        <p:nvSpPr>
          <p:cNvPr id="6" name="文本框 5"/>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537897"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9874"/>
                                        </p:tgtEl>
                                        <p:attrNameLst>
                                          <p:attrName>style.visibility</p:attrName>
                                        </p:attrNameLst>
                                      </p:cBhvr>
                                      <p:to>
                                        <p:strVal val="visible"/>
                                      </p:to>
                                    </p:set>
                                    <p:animEffect transition="in" filter="blinds(horizontal)">
                                      <p:cBhvr>
                                        <p:cTn id="7" dur="500"/>
                                        <p:tgtEl>
                                          <p:spTgt spid="79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srcRect l="25781" t="26163" r="23828" b="10852"/>
          <a:stretch>
            <a:fillRect/>
          </a:stretch>
        </p:blipFill>
        <p:spPr bwMode="auto">
          <a:xfrm>
            <a:off x="3024166" y="1376125"/>
            <a:ext cx="6143668"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0898"/>
                                        </p:tgtEl>
                                        <p:attrNameLst>
                                          <p:attrName>style.visibility</p:attrName>
                                        </p:attrNameLst>
                                      </p:cBhvr>
                                      <p:to>
                                        <p:strVal val="visible"/>
                                      </p:to>
                                    </p:set>
                                    <p:animEffect transition="in" filter="blinds(horizontal)">
                                      <p:cBhvr>
                                        <p:cTn id="7" dur="500"/>
                                        <p:tgtEl>
                                          <p:spTgt spid="80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srcRect l="24609" t="26163" r="26758" b="10852"/>
          <a:stretch>
            <a:fillRect/>
          </a:stretch>
        </p:blipFill>
        <p:spPr bwMode="auto">
          <a:xfrm>
            <a:off x="3131323" y="1478859"/>
            <a:ext cx="5929354"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8850"/>
                                        </p:tgtEl>
                                        <p:attrNameLst>
                                          <p:attrName>style.visibility</p:attrName>
                                        </p:attrNameLst>
                                      </p:cBhvr>
                                      <p:to>
                                        <p:strVal val="visible"/>
                                      </p:to>
                                    </p:set>
                                    <p:animEffect transition="in" filter="blinds(horizontal)">
                                      <p:cBhvr>
                                        <p:cTn id="7" dur="500"/>
                                        <p:tgtEl>
                                          <p:spTgt spid="78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矩形 63"/>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7112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p>
          <a:p>
            <a:pPr marL="457200" indent="-457200">
              <a:lnSpc>
                <a:spcPct val="150000"/>
              </a:lnSpc>
              <a:buFont typeface="+mj-lt"/>
              <a:buAutoNum type="arabicPeriod"/>
            </a:pPr>
            <a:r>
              <a:rPr lang="zh-CN" altLang="en-US" dirty="0"/>
              <a:t>要改进的组织是什么现状（业务用例图、现状业务序列图）。</a:t>
            </a:r>
          </a:p>
          <a:p>
            <a:pPr marL="457200" indent="-457200">
              <a:lnSpc>
                <a:spcPct val="150000"/>
              </a:lnSpc>
              <a:buFont typeface="+mj-lt"/>
              <a:buAutoNum type="arabicPeriod"/>
            </a:pPr>
            <a:r>
              <a:rPr lang="zh-CN" altLang="en-US" b="1" dirty="0">
                <a:solidFill>
                  <a:srgbClr val="FF0000"/>
                </a:solidFill>
              </a:rPr>
              <a:t>我们如何改进（改进业务序列图）。</a:t>
            </a: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60142"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1452355"/>
            <a:chOff x="3328988" y="2082800"/>
            <a:chExt cx="6501248" cy="1452355"/>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一</a:t>
              </a:r>
            </a:p>
          </p:txBody>
        </p:sp>
        <p:sp>
          <p:nvSpPr>
            <p:cNvPr id="44" name="文本框 43"/>
            <p:cNvSpPr txBox="1"/>
            <p:nvPr/>
          </p:nvSpPr>
          <p:spPr>
            <a:xfrm>
              <a:off x="45028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sp>
          <p:nvSpPr>
            <p:cNvPr id="56" name="文本框 55"/>
            <p:cNvSpPr txBox="1"/>
            <p:nvPr/>
          </p:nvSpPr>
          <p:spPr>
            <a:xfrm>
              <a:off x="44740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文本框 63"/>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p>
        </p:txBody>
      </p:sp>
      <p:sp>
        <p:nvSpPr>
          <p:cNvPr id="50" name="文本框 49"/>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22755" y="1463675"/>
            <a:ext cx="8854440" cy="4389120"/>
          </a:xfrm>
        </p:spPr>
        <p:txBody>
          <a:bodyPr/>
          <a:lstStyle/>
          <a:p>
            <a:pPr>
              <a:lnSpc>
                <a:spcPct val="150000"/>
              </a:lnSpc>
            </a:pPr>
            <a:r>
              <a:rPr lang="zh-CN" altLang="en-US" dirty="0"/>
              <a:t>了解业务组织现状的目的</a:t>
            </a:r>
            <a:r>
              <a:rPr lang="en-US" altLang="zh-CN" dirty="0"/>
              <a:t>——</a:t>
            </a:r>
            <a:r>
              <a:rPr lang="zh-CN" altLang="en-US" dirty="0">
                <a:solidFill>
                  <a:srgbClr val="FF0000"/>
                </a:solidFill>
              </a:rPr>
              <a:t>发现</a:t>
            </a:r>
            <a:r>
              <a:rPr lang="zh-CN" altLang="en-US" dirty="0"/>
              <a:t>流程中的</a:t>
            </a:r>
            <a:r>
              <a:rPr lang="zh-CN" altLang="en-US" dirty="0">
                <a:solidFill>
                  <a:srgbClr val="FF0000"/>
                </a:solidFill>
              </a:rPr>
              <a:t>改进点</a:t>
            </a:r>
            <a:r>
              <a:rPr lang="zh-CN" altLang="en-US" dirty="0"/>
              <a:t>：</a:t>
            </a:r>
            <a:endParaRPr lang="en-US" altLang="zh-CN" dirty="0"/>
          </a:p>
          <a:p>
            <a:pPr lvl="1">
              <a:lnSpc>
                <a:spcPct val="150000"/>
              </a:lnSpc>
            </a:pPr>
            <a:r>
              <a:rPr lang="zh-CN" altLang="en-US" dirty="0"/>
              <a:t>信息是否可以自动流转？</a:t>
            </a:r>
            <a:endParaRPr lang="en-US" altLang="zh-CN" dirty="0"/>
          </a:p>
          <a:p>
            <a:pPr lvl="1">
              <a:lnSpc>
                <a:spcPct val="150000"/>
              </a:lnSpc>
            </a:pPr>
            <a:r>
              <a:rPr lang="zh-CN" altLang="en-US" dirty="0"/>
              <a:t>复杂业务逻辑是否可以</a:t>
            </a:r>
            <a:r>
              <a:rPr lang="zh-CN" altLang="en-US" dirty="0">
                <a:sym typeface="+mn-ea"/>
              </a:rPr>
              <a:t>封装？</a:t>
            </a:r>
            <a:endParaRPr lang="en-US" altLang="zh-CN" dirty="0"/>
          </a:p>
          <a:p>
            <a:pPr lvl="1">
              <a:lnSpc>
                <a:spcPct val="150000"/>
              </a:lnSpc>
            </a:pPr>
            <a:r>
              <a:rPr lang="zh-CN" altLang="en-US" dirty="0"/>
              <a:t>职责是否可以转移？</a:t>
            </a:r>
            <a:endParaRPr lang="en-US" altLang="zh-CN" dirty="0"/>
          </a:p>
          <a:p>
            <a:pPr lvl="1">
              <a:lnSpc>
                <a:spcPct val="150000"/>
              </a:lnSpc>
            </a:pPr>
            <a:r>
              <a:rPr lang="zh-CN" altLang="en-US" dirty="0"/>
              <a:t>业务对象是否可管理？</a:t>
            </a:r>
            <a:endParaRPr lang="en-US" altLang="zh-CN" dirty="0"/>
          </a:p>
          <a:p>
            <a:pPr lvl="1">
              <a:lnSpc>
                <a:spcPct val="150000"/>
              </a:lnSpc>
            </a:pPr>
            <a:r>
              <a:rPr lang="zh-CN" altLang="en-US" dirty="0"/>
              <a:t>其他</a:t>
            </a:r>
            <a:r>
              <a:rPr lang="en-US" altLang="zh-CN" dirty="0"/>
              <a:t>……</a:t>
            </a:r>
          </a:p>
          <a:p>
            <a:pPr lvl="0">
              <a:lnSpc>
                <a:spcPct val="150000"/>
              </a:lnSpc>
            </a:pPr>
            <a:r>
              <a:rPr lang="zh-CN" altLang="en-US" dirty="0"/>
              <a:t>接下来具体</a:t>
            </a:r>
            <a:r>
              <a:rPr lang="zh-CN" altLang="en-US" dirty="0">
                <a:solidFill>
                  <a:srgbClr val="FF0000"/>
                </a:solidFill>
              </a:rPr>
              <a:t>分析</a:t>
            </a:r>
            <a:r>
              <a:rPr lang="zh-CN" altLang="en-US" dirty="0"/>
              <a:t>流程中的</a:t>
            </a:r>
            <a:r>
              <a:rPr lang="zh-CN" altLang="en-US" dirty="0">
                <a:solidFill>
                  <a:srgbClr val="FF0000"/>
                </a:solidFill>
              </a:rPr>
              <a:t>改进点</a:t>
            </a:r>
          </a:p>
        </p:txBody>
      </p:sp>
      <p:sp>
        <p:nvSpPr>
          <p:cNvPr id="4" name="文本框 3"/>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业务建模第三步：改进业务组织的业务流程</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156625" y="5521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985" y="1202803"/>
            <a:ext cx="10972800" cy="4389120"/>
          </a:xfrm>
        </p:spPr>
        <p:txBody>
          <a:bodyPr/>
          <a:lstStyle/>
          <a:p>
            <a:pPr>
              <a:lnSpc>
                <a:spcPct val="150000"/>
              </a:lnSpc>
            </a:pPr>
            <a:r>
              <a:rPr lang="zh-CN" altLang="en-US" dirty="0"/>
              <a:t>业务中涉及到信息的流动吗？</a:t>
            </a:r>
            <a:endParaRPr lang="en-US" altLang="zh-CN" dirty="0"/>
          </a:p>
          <a:p>
            <a:pPr>
              <a:lnSpc>
                <a:spcPct val="150000"/>
              </a:lnSpc>
            </a:pPr>
            <a:r>
              <a:rPr lang="zh-CN" altLang="en-US" dirty="0"/>
              <a:t>物流能变成信息流吗？</a:t>
            </a:r>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改进点：信息自动流转</a:t>
            </a: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0" y="2835975"/>
            <a:ext cx="6786610" cy="3304008"/>
            <a:chOff x="2357422" y="3553992"/>
            <a:chExt cx="6786610" cy="3304008"/>
          </a:xfrm>
        </p:grpSpPr>
        <p:pic>
          <p:nvPicPr>
            <p:cNvPr id="2050" name="Picture 2"/>
            <p:cNvPicPr>
              <a:picLocks noChangeAspect="1" noChangeArrowheads="1"/>
            </p:cNvPicPr>
            <p:nvPr/>
          </p:nvPicPr>
          <p:blipFill>
            <a:blip r:embed="rId3"/>
            <a:srcRect l="8203" t="37791" r="47266" b="26356"/>
            <a:stretch>
              <a:fillRect/>
            </a:stretch>
          </p:blipFill>
          <p:spPr bwMode="auto">
            <a:xfrm>
              <a:off x="2357422" y="3553992"/>
              <a:ext cx="6786610" cy="3304008"/>
            </a:xfrm>
            <a:prstGeom prst="rect">
              <a:avLst/>
            </a:prstGeom>
            <a:noFill/>
            <a:ln w="9525">
              <a:noFill/>
              <a:miter lim="800000"/>
              <a:headEnd/>
              <a:tailEnd/>
            </a:ln>
            <a:effectLst/>
          </p:spPr>
        </p:pic>
        <p:cxnSp>
          <p:nvCxnSpPr>
            <p:cNvPr id="9" name="直接连接符 8"/>
            <p:cNvCxnSpPr/>
            <p:nvPr/>
          </p:nvCxnSpPr>
          <p:spPr>
            <a:xfrm rot="10800000">
              <a:off x="4572000" y="5929330"/>
              <a:ext cx="2357454" cy="1588"/>
            </a:xfrm>
            <a:prstGeom prst="line">
              <a:avLst/>
            </a:prstGeom>
          </p:spPr>
          <p:style>
            <a:lnRef idx="1">
              <a:schemeClr val="accent2"/>
            </a:lnRef>
            <a:fillRef idx="0">
              <a:schemeClr val="accent2"/>
            </a:fillRef>
            <a:effectRef idx="0">
              <a:schemeClr val="accent2"/>
            </a:effectRef>
            <a:fontRef idx="minor">
              <a:schemeClr val="tx1"/>
            </a:fontRef>
          </p:style>
        </p:cxnSp>
      </p:gr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8145"/>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5803" y="2820616"/>
            <a:ext cx="5276190" cy="33047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554480"/>
            <a:ext cx="10972800" cy="4389120"/>
          </a:xfrm>
        </p:spPr>
        <p:txBody>
          <a:bodyPr/>
          <a:lstStyle/>
          <a:p>
            <a:r>
              <a:rPr lang="zh-CN" altLang="en-US" dirty="0"/>
              <a:t>包含的业务逻辑能封装到系统里吗？</a:t>
            </a:r>
          </a:p>
        </p:txBody>
      </p:sp>
      <p:pic>
        <p:nvPicPr>
          <p:cNvPr id="75778" name="Picture 2"/>
          <p:cNvPicPr>
            <a:picLocks noChangeAspect="1" noChangeArrowheads="1"/>
          </p:cNvPicPr>
          <p:nvPr/>
        </p:nvPicPr>
        <p:blipFill>
          <a:blip r:embed="rId2"/>
          <a:srcRect/>
          <a:stretch>
            <a:fillRect/>
          </a:stretch>
        </p:blipFill>
        <p:spPr bwMode="auto">
          <a:xfrm>
            <a:off x="800040" y="2429827"/>
            <a:ext cx="4643796" cy="3542802"/>
          </a:xfrm>
          <a:prstGeom prst="rect">
            <a:avLst/>
          </a:prstGeom>
          <a:noFill/>
          <a:ln w="9525">
            <a:noFill/>
            <a:miter lim="800000"/>
            <a:headEnd/>
            <a:tailEnd/>
          </a:ln>
          <a:effectLst/>
        </p:spPr>
      </p:pic>
      <p:pic>
        <p:nvPicPr>
          <p:cNvPr id="75779" name="Picture 3" descr="C:\Users\qile\Desktop\软件工程\参考图片\第三节\图片8.png图片8"/>
          <p:cNvPicPr>
            <a:picLocks noChangeAspect="1" noChangeArrowheads="1"/>
          </p:cNvPicPr>
          <p:nvPr/>
        </p:nvPicPr>
        <p:blipFill>
          <a:blip r:embed="rId3"/>
          <a:srcRect/>
          <a:stretch>
            <a:fillRect/>
          </a:stretch>
        </p:blipFill>
        <p:spPr bwMode="auto">
          <a:xfrm>
            <a:off x="5966970" y="2430213"/>
            <a:ext cx="5023907" cy="3542030"/>
          </a:xfrm>
          <a:prstGeom prst="rect">
            <a:avLst/>
          </a:prstGeom>
          <a:noFill/>
          <a:ln w="9525">
            <a:noFill/>
            <a:miter lim="800000"/>
            <a:headEnd/>
            <a:tailEnd/>
          </a:ln>
          <a:effectLst/>
        </p:spPr>
      </p:pic>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改进点：封装复杂业务逻辑</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30589" y="61787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5779"/>
                                        </p:tgtEl>
                                        <p:attrNameLst>
                                          <p:attrName>style.visibility</p:attrName>
                                        </p:attrNameLst>
                                      </p:cBhvr>
                                      <p:to>
                                        <p:strVal val="visible"/>
                                      </p:to>
                                    </p:set>
                                    <p:anim calcmode="lin" valueType="num">
                                      <p:cBhvr additive="base">
                                        <p:cTn id="7" dur="500" fill="hold"/>
                                        <p:tgtEl>
                                          <p:spTgt spid="75779"/>
                                        </p:tgtEl>
                                        <p:attrNameLst>
                                          <p:attrName>ppt_x</p:attrName>
                                        </p:attrNameLst>
                                      </p:cBhvr>
                                      <p:tavLst>
                                        <p:tav tm="0">
                                          <p:val>
                                            <p:strVal val="1+#ppt_w/2"/>
                                          </p:val>
                                        </p:tav>
                                        <p:tav tm="100000">
                                          <p:val>
                                            <p:strVal val="#ppt_x"/>
                                          </p:val>
                                        </p:tav>
                                      </p:tavLst>
                                    </p:anim>
                                    <p:anim calcmode="lin" valueType="num">
                                      <p:cBhvr additive="base">
                                        <p:cTn id="8" dur="500" fill="hold"/>
                                        <p:tgtEl>
                                          <p:spTgt spid="757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1038" y="1585535"/>
            <a:ext cx="10972800" cy="4389120"/>
          </a:xfrm>
        </p:spPr>
        <p:txBody>
          <a:bodyPr/>
          <a:lstStyle/>
          <a:p>
            <a:r>
              <a:rPr lang="zh-CN" altLang="en-US" dirty="0"/>
              <a:t>业务工人的职责可以转移吗？</a:t>
            </a:r>
          </a:p>
        </p:txBody>
      </p:sp>
      <p:pic>
        <p:nvPicPr>
          <p:cNvPr id="77826" name="Picture 2"/>
          <p:cNvPicPr>
            <a:picLocks noChangeAspect="1" noChangeArrowheads="1"/>
          </p:cNvPicPr>
          <p:nvPr/>
        </p:nvPicPr>
        <p:blipFill>
          <a:blip r:embed="rId2"/>
          <a:srcRect/>
          <a:stretch>
            <a:fillRect/>
          </a:stretch>
        </p:blipFill>
        <p:spPr bwMode="auto">
          <a:xfrm>
            <a:off x="1090613" y="2298957"/>
            <a:ext cx="4032162" cy="3811557"/>
          </a:xfrm>
          <a:prstGeom prst="rect">
            <a:avLst/>
          </a:prstGeom>
          <a:noFill/>
          <a:ln w="9525">
            <a:noFill/>
            <a:miter lim="800000"/>
            <a:headEnd/>
            <a:tailEnd/>
          </a:ln>
          <a:effectLst/>
        </p:spPr>
      </p:pic>
      <p:pic>
        <p:nvPicPr>
          <p:cNvPr id="77827" name="Picture 3"/>
          <p:cNvPicPr>
            <a:picLocks noChangeAspect="1" noChangeArrowheads="1"/>
          </p:cNvPicPr>
          <p:nvPr/>
        </p:nvPicPr>
        <p:blipFill>
          <a:blip r:embed="rId3"/>
          <a:srcRect/>
          <a:stretch>
            <a:fillRect/>
          </a:stretch>
        </p:blipFill>
        <p:spPr bwMode="auto">
          <a:xfrm>
            <a:off x="5614356" y="2298957"/>
            <a:ext cx="6246252" cy="3811557"/>
          </a:xfrm>
          <a:prstGeom prst="rect">
            <a:avLst/>
          </a:prstGeom>
          <a:noFill/>
          <a:ln w="9525">
            <a:noFill/>
            <a:miter lim="800000"/>
            <a:headEnd/>
            <a:tailEnd/>
          </a:ln>
          <a:effectLst/>
        </p:spPr>
      </p:pic>
      <p:sp>
        <p:nvSpPr>
          <p:cNvPr id="6" name="文本框 5"/>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改进点：职责的转移</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59987" y="59690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5715" y="1471023"/>
            <a:ext cx="10972800" cy="4389120"/>
          </a:xfrm>
        </p:spPr>
        <p:txBody>
          <a:bodyPr/>
          <a:lstStyle/>
          <a:p>
            <a:r>
              <a:rPr lang="zh-CN" altLang="en-US" dirty="0"/>
              <a:t>涉及到什么业务对象？需要系统管理起来吗？</a:t>
            </a:r>
          </a:p>
        </p:txBody>
      </p:sp>
      <p:pic>
        <p:nvPicPr>
          <p:cNvPr id="76802" name="Picture 2"/>
          <p:cNvPicPr>
            <a:picLocks noChangeAspect="1" noChangeArrowheads="1"/>
          </p:cNvPicPr>
          <p:nvPr/>
        </p:nvPicPr>
        <p:blipFill>
          <a:blip r:embed="rId2"/>
          <a:srcRect/>
          <a:stretch>
            <a:fillRect/>
          </a:stretch>
        </p:blipFill>
        <p:spPr bwMode="auto">
          <a:xfrm>
            <a:off x="1944914" y="2097330"/>
            <a:ext cx="3848866" cy="4234888"/>
          </a:xfrm>
          <a:prstGeom prst="rect">
            <a:avLst/>
          </a:prstGeom>
          <a:noFill/>
          <a:ln w="9525">
            <a:noFill/>
            <a:miter lim="800000"/>
            <a:headEnd/>
            <a:tailEnd/>
          </a:ln>
          <a:effectLst/>
        </p:spPr>
      </p:pic>
      <p:grpSp>
        <p:nvGrpSpPr>
          <p:cNvPr id="8" name="组合 7"/>
          <p:cNvGrpSpPr/>
          <p:nvPr/>
        </p:nvGrpSpPr>
        <p:grpSpPr>
          <a:xfrm>
            <a:off x="6855057" y="1964411"/>
            <a:ext cx="3786214" cy="3786214"/>
            <a:chOff x="5214942" y="2428868"/>
            <a:chExt cx="3786214" cy="3786214"/>
          </a:xfrm>
        </p:grpSpPr>
        <p:pic>
          <p:nvPicPr>
            <p:cNvPr id="76803" name="Picture 3"/>
            <p:cNvPicPr>
              <a:picLocks noChangeAspect="1" noChangeArrowheads="1"/>
            </p:cNvPicPr>
            <p:nvPr/>
          </p:nvPicPr>
          <p:blipFill>
            <a:blip r:embed="rId3"/>
            <a:srcRect/>
            <a:stretch>
              <a:fillRect/>
            </a:stretch>
          </p:blipFill>
          <p:spPr bwMode="auto">
            <a:xfrm>
              <a:off x="5214942" y="3286124"/>
              <a:ext cx="1762125" cy="2533650"/>
            </a:xfrm>
            <a:prstGeom prst="rect">
              <a:avLst/>
            </a:prstGeom>
            <a:noFill/>
            <a:ln w="9525">
              <a:noFill/>
              <a:miter lim="800000"/>
              <a:headEnd/>
              <a:tailEnd/>
            </a:ln>
            <a:effectLst/>
          </p:spPr>
        </p:pic>
        <p:sp>
          <p:nvSpPr>
            <p:cNvPr id="6" name="椭圆形标注 5"/>
            <p:cNvSpPr/>
            <p:nvPr/>
          </p:nvSpPr>
          <p:spPr>
            <a:xfrm>
              <a:off x="6786578" y="2428868"/>
              <a:ext cx="1785950" cy="785818"/>
            </a:xfrm>
            <a:prstGeom prst="wedgeEllipseCallout">
              <a:avLst>
                <a:gd name="adj1" fmla="val -49277"/>
                <a:gd name="adj2" fmla="val 86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员工管理系统</a:t>
              </a:r>
            </a:p>
          </p:txBody>
        </p:sp>
        <p:sp>
          <p:nvSpPr>
            <p:cNvPr id="7" name="椭圆形标注 6"/>
            <p:cNvSpPr/>
            <p:nvPr/>
          </p:nvSpPr>
          <p:spPr>
            <a:xfrm>
              <a:off x="7215206" y="5429264"/>
              <a:ext cx="1785950" cy="785818"/>
            </a:xfrm>
            <a:prstGeom prst="wedgeEllipseCallout">
              <a:avLst>
                <a:gd name="adj1" fmla="val -64210"/>
                <a:gd name="adj2" fmla="val -732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客户管理系统</a:t>
              </a:r>
            </a:p>
          </p:txBody>
        </p:sp>
      </p:grpSp>
      <p:sp>
        <p:nvSpPr>
          <p:cNvPr id="9" name="文本框 8"/>
          <p:cNvSpPr txBox="1"/>
          <p:nvPr/>
        </p:nvSpPr>
        <p:spPr>
          <a:xfrm>
            <a:off x="274320" y="449590"/>
            <a:ext cx="551946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改进点：访问和操作业务对象</a:t>
            </a:r>
          </a:p>
        </p:txBody>
      </p:sp>
      <p:cxnSp>
        <p:nvCxnSpPr>
          <p:cNvPr id="10" name="直接连接符 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5720625" y="605790"/>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00637" y="1475352"/>
            <a:ext cx="8229600" cy="4031930"/>
          </a:xfrm>
        </p:spPr>
        <p:txBody>
          <a:bodyPr/>
          <a:lstStyle/>
          <a:p>
            <a:pPr marL="0" indent="0">
              <a:lnSpc>
                <a:spcPct val="150000"/>
              </a:lnSpc>
              <a:buFont typeface="+mj-lt"/>
              <a:buNone/>
            </a:pPr>
            <a:r>
              <a:rPr lang="zh-CN" altLang="en-US" dirty="0"/>
              <a:t>步骤：</a:t>
            </a:r>
          </a:p>
          <a:p>
            <a:pPr marL="514350" indent="-514350">
              <a:lnSpc>
                <a:spcPct val="150000"/>
              </a:lnSpc>
              <a:buFont typeface="+mj-lt"/>
              <a:buAutoNum type="arabicPeriod"/>
            </a:pPr>
            <a:r>
              <a:rPr lang="zh-CN" altLang="en-US" dirty="0"/>
              <a:t>将</a:t>
            </a:r>
            <a:r>
              <a:rPr lang="en-US" altLang="zh-CN" dirty="0"/>
              <a:t>“</a:t>
            </a:r>
            <a:r>
              <a:rPr lang="zh-CN" altLang="en-US" dirty="0"/>
              <a:t>新系统</a:t>
            </a:r>
            <a:r>
              <a:rPr lang="en-US" altLang="zh-CN" dirty="0"/>
              <a:t>”</a:t>
            </a:r>
            <a:r>
              <a:rPr lang="zh-CN" altLang="en-US" dirty="0"/>
              <a:t>作为一个业务实体进行整体设计；</a:t>
            </a:r>
            <a:endParaRPr lang="en-US" altLang="zh-CN" dirty="0"/>
          </a:p>
          <a:p>
            <a:pPr marL="514350" indent="-514350">
              <a:lnSpc>
                <a:spcPct val="150000"/>
              </a:lnSpc>
              <a:buFont typeface="+mj-lt"/>
              <a:buAutoNum type="arabicPeriod"/>
            </a:pPr>
            <a:r>
              <a:rPr lang="zh-CN" altLang="en-US" dirty="0"/>
              <a:t>将</a:t>
            </a:r>
            <a:r>
              <a:rPr lang="en-US" altLang="zh-CN" dirty="0"/>
              <a:t>“</a:t>
            </a:r>
            <a:r>
              <a:rPr lang="zh-CN" altLang="en-US" dirty="0"/>
              <a:t>新系统</a:t>
            </a:r>
            <a:r>
              <a:rPr lang="en-US" altLang="zh-CN" dirty="0"/>
              <a:t>”</a:t>
            </a:r>
            <a:r>
              <a:rPr lang="zh-CN" altLang="en-US" dirty="0"/>
              <a:t>引入组织现有业务流程；</a:t>
            </a:r>
            <a:endParaRPr lang="en-US" altLang="zh-CN" dirty="0"/>
          </a:p>
          <a:p>
            <a:pPr marL="514350" indent="-514350">
              <a:lnSpc>
                <a:spcPct val="150000"/>
              </a:lnSpc>
              <a:buFont typeface="+mj-lt"/>
              <a:buAutoNum type="arabicPeriod"/>
            </a:pPr>
            <a:r>
              <a:rPr lang="zh-CN" altLang="en-US" dirty="0"/>
              <a:t>查看其可以改进的流程；</a:t>
            </a:r>
            <a:endParaRPr lang="en-US" altLang="zh-CN" dirty="0"/>
          </a:p>
          <a:p>
            <a:pPr marL="514350" indent="-514350">
              <a:lnSpc>
                <a:spcPct val="150000"/>
              </a:lnSpc>
              <a:buFont typeface="+mj-lt"/>
              <a:buAutoNum type="arabicPeriod"/>
            </a:pPr>
            <a:r>
              <a:rPr lang="zh-CN" altLang="en-US" dirty="0"/>
              <a:t>评估改进结果；</a:t>
            </a:r>
          </a:p>
        </p:txBody>
      </p:sp>
      <p:sp>
        <p:nvSpPr>
          <p:cNvPr id="4" name="文本框 3"/>
          <p:cNvSpPr txBox="1"/>
          <p:nvPr/>
        </p:nvSpPr>
        <p:spPr>
          <a:xfrm>
            <a:off x="274320" y="449590"/>
            <a:ext cx="8310880" cy="583565"/>
          </a:xfrm>
          <a:prstGeom prst="rect">
            <a:avLst/>
          </a:prstGeom>
          <a:noFill/>
        </p:spPr>
        <p:txBody>
          <a:bodyPr wrap="none" rtlCol="0">
            <a:spAutoFit/>
          </a:bodyPr>
          <a:lstStyle/>
          <a:p>
            <a:pPr algn="l"/>
            <a:r>
              <a:rPr lang="zh-CN" altLang="en-US" sz="3200" b="1" dirty="0">
                <a:solidFill>
                  <a:srgbClr val="141316"/>
                </a:solidFill>
                <a:latin typeface="微软雅黑" panose="020B0503020204020204" pitchFamily="34" charset="-122"/>
                <a:ea typeface="微软雅黑" panose="020B0503020204020204" pitchFamily="34" charset="-122"/>
                <a:sym typeface="+mn-ea"/>
              </a:rPr>
              <a:t>如何采用</a:t>
            </a:r>
            <a:r>
              <a:rPr lang="zh-CN" altLang="en-US" sz="3200" b="1" dirty="0">
                <a:solidFill>
                  <a:schemeClr val="tx1"/>
                </a:solidFill>
                <a:latin typeface="微软雅黑" panose="020B0503020204020204" pitchFamily="34" charset="-122"/>
                <a:ea typeface="微软雅黑" panose="020B0503020204020204" pitchFamily="34" charset="-122"/>
                <a:sym typeface="+mn-ea"/>
              </a:rPr>
              <a:t>改进业务序列</a:t>
            </a:r>
            <a:r>
              <a:rPr lang="zh-CN" altLang="en-US" sz="3200" b="1" dirty="0">
                <a:solidFill>
                  <a:srgbClr val="141316"/>
                </a:solidFill>
                <a:latin typeface="微软雅黑" panose="020B0503020204020204" pitchFamily="34" charset="-122"/>
                <a:ea typeface="微软雅黑" panose="020B0503020204020204" pitchFamily="34" charset="-122"/>
                <a:sym typeface="+mn-ea"/>
              </a:rPr>
              <a:t>图来改进现有业务流程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8531936" y="58625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062813"/>
            <a:ext cx="10972800" cy="4389120"/>
          </a:xfrm>
        </p:spPr>
        <p:txBody>
          <a:bodyPr/>
          <a:lstStyle/>
          <a:p>
            <a:pPr>
              <a:lnSpc>
                <a:spcPct val="150000"/>
              </a:lnSpc>
            </a:pPr>
            <a:r>
              <a:rPr lang="zh-CN" altLang="en-US" dirty="0"/>
              <a:t>通过分析财神银行的业务现状序列图，结合老大的愿景，我们可以分析出如下可改进的思路：</a:t>
            </a:r>
            <a:endParaRPr lang="en-US" altLang="zh-CN" dirty="0"/>
          </a:p>
          <a:p>
            <a:pPr lvl="1">
              <a:lnSpc>
                <a:spcPct val="150000"/>
              </a:lnSpc>
            </a:pPr>
            <a:r>
              <a:rPr lang="zh-CN" altLang="en-US" dirty="0"/>
              <a:t>原先由银行职员提供的取款、存款和转账业务在流程上都非常固定，不存在太多技术含量，我们完全可以考虑通过建设一个自助银行系统来解放银行职员的这部分工作；</a:t>
            </a:r>
            <a:endParaRPr lang="en-US" altLang="zh-CN" dirty="0"/>
          </a:p>
          <a:p>
            <a:pPr lvl="1">
              <a:lnSpc>
                <a:spcPct val="150000"/>
              </a:lnSpc>
            </a:pPr>
            <a:r>
              <a:rPr lang="zh-CN" altLang="en-US" dirty="0"/>
              <a:t>此外，银行职员无法实现</a:t>
            </a:r>
            <a:r>
              <a:rPr lang="en-US" altLang="zh-CN" dirty="0"/>
              <a:t>7*24</a:t>
            </a:r>
            <a:r>
              <a:rPr lang="zh-CN" altLang="en-US" dirty="0"/>
              <a:t>小时不间断的服务，这个问题也可以由自助银行系统解决；</a:t>
            </a:r>
            <a:endParaRPr lang="en-US" altLang="zh-CN" dirty="0"/>
          </a:p>
          <a:p>
            <a:pPr lvl="1">
              <a:lnSpc>
                <a:spcPct val="150000"/>
              </a:lnSpc>
            </a:pPr>
            <a:r>
              <a:rPr lang="zh-CN" altLang="en-US" dirty="0"/>
              <a:t>自助银行系统可以极大地缓解银行顾客排队办理业务的时间，以及无法随时办理业务的苦恼，可极大提高客户满意度；</a:t>
            </a:r>
            <a:endParaRPr lang="en-US" altLang="zh-CN" dirty="0"/>
          </a:p>
        </p:txBody>
      </p:sp>
      <p:sp>
        <p:nvSpPr>
          <p:cNvPr id="4" name="文本框 3"/>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示例：财神银行的改进思考</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330589" y="623531"/>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l="2344" t="4687" r="51953" b="4375"/>
          <a:stretch>
            <a:fillRect/>
          </a:stretch>
        </p:blipFill>
        <p:spPr bwMode="auto">
          <a:xfrm>
            <a:off x="6654031" y="1094909"/>
            <a:ext cx="4365800" cy="5429264"/>
          </a:xfrm>
          <a:prstGeom prst="rect">
            <a:avLst/>
          </a:prstGeom>
          <a:noFill/>
          <a:ln w="9525">
            <a:noFill/>
            <a:miter lim="800000"/>
            <a:headEnd/>
            <a:tailEnd/>
          </a:ln>
          <a:effectLst/>
        </p:spPr>
      </p:pic>
      <p:pic>
        <p:nvPicPr>
          <p:cNvPr id="7" name="Picture 2"/>
          <p:cNvPicPr>
            <a:picLocks noChangeAspect="1" noChangeArrowheads="1"/>
          </p:cNvPicPr>
          <p:nvPr/>
        </p:nvPicPr>
        <p:blipFill>
          <a:blip r:embed="rId4"/>
          <a:srcRect l="6445" t="2812" r="50781" b="3437"/>
          <a:stretch>
            <a:fillRect/>
          </a:stretch>
        </p:blipFill>
        <p:spPr bwMode="auto">
          <a:xfrm>
            <a:off x="2404917" y="1094933"/>
            <a:ext cx="3963363" cy="5429264"/>
          </a:xfrm>
          <a:prstGeom prst="rect">
            <a:avLst/>
          </a:prstGeom>
          <a:noFill/>
          <a:ln w="9525">
            <a:noFill/>
            <a:miter lim="800000"/>
            <a:headEnd/>
            <a:tailEnd/>
          </a:ln>
          <a:effectLst/>
        </p:spPr>
      </p:pic>
      <p:sp>
        <p:nvSpPr>
          <p:cNvPr id="10" name="TextBox 9"/>
          <p:cNvSpPr txBox="1"/>
          <p:nvPr/>
        </p:nvSpPr>
        <p:spPr>
          <a:xfrm>
            <a:off x="2724941" y="4452495"/>
            <a:ext cx="1261884"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改进前</a:t>
            </a:r>
          </a:p>
        </p:txBody>
      </p:sp>
      <p:sp>
        <p:nvSpPr>
          <p:cNvPr id="11" name="TextBox 10"/>
          <p:cNvSpPr txBox="1"/>
          <p:nvPr/>
        </p:nvSpPr>
        <p:spPr>
          <a:xfrm>
            <a:off x="9368675" y="5023999"/>
            <a:ext cx="1261884"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改进后</a:t>
            </a:r>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示例：改进业务序列图</a:t>
            </a:r>
          </a:p>
        </p:txBody>
      </p:sp>
      <p:cxnSp>
        <p:nvCxnSpPr>
          <p:cNvPr id="9" name="直接连接符 8"/>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523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2"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344819"/>
            <a:ext cx="10972800" cy="4389120"/>
          </a:xfrm>
        </p:spPr>
        <p:txBody>
          <a:bodyPr/>
          <a:lstStyle/>
          <a:p>
            <a:pPr>
              <a:lnSpc>
                <a:spcPct val="150000"/>
              </a:lnSpc>
            </a:pPr>
            <a:r>
              <a:rPr lang="zh-CN" altLang="en-US" dirty="0"/>
              <a:t>业务序列图展现企业内现有</a:t>
            </a:r>
            <a:r>
              <a:rPr lang="zh-CN" altLang="en-US" dirty="0">
                <a:solidFill>
                  <a:srgbClr val="FF0000"/>
                </a:solidFill>
              </a:rPr>
              <a:t>业务流程</a:t>
            </a:r>
            <a:r>
              <a:rPr lang="zh-CN" altLang="en-US" dirty="0"/>
              <a:t>，暴露问题，</a:t>
            </a:r>
            <a:r>
              <a:rPr lang="zh-CN" altLang="en-US" dirty="0">
                <a:solidFill>
                  <a:srgbClr val="FF0000"/>
                </a:solidFill>
              </a:rPr>
              <a:t>为优化提供直观依据</a:t>
            </a:r>
            <a:endParaRPr lang="zh-CN" altLang="en-US" dirty="0"/>
          </a:p>
          <a:p>
            <a:pPr>
              <a:lnSpc>
                <a:spcPct val="150000"/>
              </a:lnSpc>
            </a:pPr>
            <a:r>
              <a:rPr lang="zh-CN" altLang="en-US" dirty="0"/>
              <a:t>通过改进业务序列，可以提前</a:t>
            </a:r>
            <a:r>
              <a:rPr lang="zh-CN" altLang="en-US" dirty="0">
                <a:solidFill>
                  <a:srgbClr val="FF0000"/>
                </a:solidFill>
              </a:rPr>
              <a:t>模拟出新系统</a:t>
            </a:r>
            <a:r>
              <a:rPr lang="zh-CN" altLang="en-US" dirty="0"/>
              <a:t>的出现，将对组织现行的业务流程造成哪些</a:t>
            </a:r>
            <a:r>
              <a:rPr lang="zh-CN" altLang="en-US" dirty="0">
                <a:solidFill>
                  <a:srgbClr val="FF0000"/>
                </a:solidFill>
              </a:rPr>
              <a:t>影响</a:t>
            </a:r>
            <a:r>
              <a:rPr lang="zh-CN" altLang="en-US" dirty="0"/>
              <a:t>，可以提前</a:t>
            </a:r>
            <a:r>
              <a:rPr lang="zh-CN" altLang="en-US" dirty="0">
                <a:solidFill>
                  <a:srgbClr val="FF0000"/>
                </a:solidFill>
              </a:rPr>
              <a:t>评估新系统的可行性</a:t>
            </a:r>
            <a:r>
              <a:rPr lang="zh-CN" altLang="en-US" dirty="0"/>
              <a:t>或提前进行相应的准备工作，实现安全平稳的组织改进。</a:t>
            </a:r>
            <a:endParaRPr lang="en-US" altLang="zh-CN" dirty="0"/>
          </a:p>
          <a:p>
            <a:pPr>
              <a:lnSpc>
                <a:spcPct val="150000"/>
              </a:lnSpc>
            </a:pPr>
            <a:r>
              <a:rPr lang="zh-CN" altLang="en-US" dirty="0"/>
              <a:t>不要小看这一点，在真实世界里，这一点</a:t>
            </a:r>
            <a:r>
              <a:rPr lang="en-US" altLang="zh-CN" dirty="0"/>
              <a:t/>
            </a:r>
            <a:br>
              <a:rPr lang="en-US" altLang="zh-CN" dirty="0"/>
            </a:br>
            <a:r>
              <a:rPr lang="zh-CN" altLang="en-US" dirty="0"/>
              <a:t>很关键，很多优秀的系统就因为不能适应</a:t>
            </a:r>
            <a:r>
              <a:rPr lang="en-US" altLang="zh-CN" dirty="0"/>
              <a:t/>
            </a:r>
            <a:br>
              <a:rPr lang="en-US" altLang="zh-CN" dirty="0"/>
            </a:br>
            <a:r>
              <a:rPr lang="zh-CN" altLang="en-US" dirty="0"/>
              <a:t>组织的业务流程而被遗弃。</a:t>
            </a:r>
          </a:p>
        </p:txBody>
      </p:sp>
      <p:sp>
        <p:nvSpPr>
          <p:cNvPr id="5" name="文本框 4"/>
          <p:cNvSpPr txBox="1"/>
          <p:nvPr/>
        </p:nvSpPr>
        <p:spPr>
          <a:xfrm>
            <a:off x="274320" y="449590"/>
            <a:ext cx="6583680" cy="52197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体会</a:t>
            </a:r>
            <a:r>
              <a:rPr lang="zh-CN" altLang="en-US" sz="2800" b="1" dirty="0">
                <a:solidFill>
                  <a:srgbClr val="FF0000"/>
                </a:solidFill>
                <a:latin typeface="微软雅黑" panose="020B0503020204020204" pitchFamily="34" charset="-122"/>
                <a:ea typeface="微软雅黑" panose="020B0503020204020204" pitchFamily="34" charset="-122"/>
              </a:rPr>
              <a:t>业务序列图</a:t>
            </a:r>
            <a:r>
              <a:rPr lang="zh-CN" altLang="en-US" sz="2800" b="1" dirty="0">
                <a:solidFill>
                  <a:srgbClr val="141316"/>
                </a:solidFill>
                <a:latin typeface="微软雅黑" panose="020B0503020204020204" pitchFamily="34" charset="-122"/>
                <a:ea typeface="微软雅黑" panose="020B0503020204020204" pitchFamily="34" charset="-122"/>
              </a:rPr>
              <a:t>和</a:t>
            </a:r>
            <a:r>
              <a:rPr lang="zh-CN" altLang="en-US" sz="2800" b="1" dirty="0">
                <a:solidFill>
                  <a:srgbClr val="FF0000"/>
                </a:solidFill>
                <a:latin typeface="微软雅黑" panose="020B0503020204020204" pitchFamily="34" charset="-122"/>
                <a:ea typeface="微软雅黑" panose="020B0503020204020204" pitchFamily="34" charset="-122"/>
              </a:rPr>
              <a:t>改进业务序列图</a:t>
            </a:r>
            <a:r>
              <a:rPr lang="zh-CN" altLang="en-US" sz="2800" b="1" dirty="0">
                <a:solidFill>
                  <a:srgbClr val="141316"/>
                </a:solidFill>
                <a:latin typeface="微软雅黑" panose="020B0503020204020204" pitchFamily="34" charset="-122"/>
                <a:ea typeface="微软雅黑" panose="020B0503020204020204" pitchFamily="34" charset="-122"/>
              </a:rPr>
              <a:t>的价值</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26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654175" y="1146175"/>
            <a:ext cx="8669655" cy="5242560"/>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中进行改进业务序列图建模</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7988" y="60698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矩形 63"/>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p>
        </p:txBody>
      </p:sp>
      <p:sp>
        <p:nvSpPr>
          <p:cNvPr id="69" name="文本框 68"/>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p>
        </p:txBody>
      </p:sp>
      <p:sp>
        <p:nvSpPr>
          <p:cNvPr id="70" name="文本框 69"/>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p>
        </p:txBody>
      </p:sp>
      <p:sp>
        <p:nvSpPr>
          <p:cNvPr id="71" name="文本框 70"/>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427480"/>
            <a:ext cx="10972800" cy="4389120"/>
          </a:xfrm>
        </p:spPr>
        <p:txBody>
          <a:bodyPr/>
          <a:lstStyle/>
          <a:p>
            <a:pPr>
              <a:lnSpc>
                <a:spcPct val="150000"/>
              </a:lnSpc>
            </a:pPr>
            <a:r>
              <a:rPr lang="zh-CN" altLang="en-US" dirty="0"/>
              <a:t>选定组织：老大和他的愿景。</a:t>
            </a:r>
            <a:endParaRPr lang="en-US" altLang="zh-CN" dirty="0"/>
          </a:p>
          <a:p>
            <a:pPr>
              <a:lnSpc>
                <a:spcPct val="150000"/>
              </a:lnSpc>
            </a:pPr>
            <a:r>
              <a:rPr lang="zh-CN" altLang="en-US" dirty="0"/>
              <a:t>组织业务</a:t>
            </a:r>
            <a:r>
              <a:rPr lang="zh-CN" altLang="en-US" dirty="0">
                <a:solidFill>
                  <a:srgbClr val="FF0000"/>
                </a:solidFill>
              </a:rPr>
              <a:t>现状</a:t>
            </a:r>
            <a:r>
              <a:rPr lang="zh-CN" altLang="en-US" dirty="0"/>
              <a:t>：业务专家的介绍。</a:t>
            </a:r>
            <a:endParaRPr lang="en-US" altLang="zh-CN" dirty="0"/>
          </a:p>
          <a:p>
            <a:pPr>
              <a:lnSpc>
                <a:spcPct val="150000"/>
              </a:lnSpc>
            </a:pPr>
            <a:r>
              <a:rPr lang="zh-CN" altLang="en-US" dirty="0"/>
              <a:t>组织业务</a:t>
            </a:r>
            <a:r>
              <a:rPr lang="zh-CN" altLang="en-US" dirty="0">
                <a:solidFill>
                  <a:srgbClr val="FF0000"/>
                </a:solidFill>
              </a:rPr>
              <a:t>改进</a:t>
            </a:r>
            <a:r>
              <a:rPr lang="zh-CN" altLang="en-US" dirty="0"/>
              <a:t>：</a:t>
            </a:r>
            <a:endParaRPr lang="en-US" altLang="zh-CN" dirty="0"/>
          </a:p>
          <a:p>
            <a:pPr lvl="1">
              <a:lnSpc>
                <a:spcPct val="150000"/>
              </a:lnSpc>
            </a:pPr>
            <a:r>
              <a:rPr lang="zh-CN" altLang="en-US" dirty="0"/>
              <a:t>老大的痛处和愿景；</a:t>
            </a:r>
            <a:endParaRPr lang="en-US" altLang="zh-CN" dirty="0"/>
          </a:p>
          <a:p>
            <a:pPr lvl="1">
              <a:lnSpc>
                <a:spcPct val="150000"/>
              </a:lnSpc>
            </a:pPr>
            <a:r>
              <a:rPr lang="zh-CN" altLang="en-US" dirty="0"/>
              <a:t>业务专家的抱怨；</a:t>
            </a:r>
            <a:endParaRPr lang="en-US" altLang="zh-CN" dirty="0"/>
          </a:p>
          <a:p>
            <a:pPr lvl="1">
              <a:lnSpc>
                <a:spcPct val="150000"/>
              </a:lnSpc>
            </a:pPr>
            <a:r>
              <a:rPr lang="zh-CN" altLang="en-US" dirty="0"/>
              <a:t>需求分析师的经验和智慧；</a:t>
            </a:r>
          </a:p>
        </p:txBody>
      </p:sp>
      <p:grpSp>
        <p:nvGrpSpPr>
          <p:cNvPr id="8" name="组合 7"/>
          <p:cNvGrpSpPr/>
          <p:nvPr/>
        </p:nvGrpSpPr>
        <p:grpSpPr>
          <a:xfrm>
            <a:off x="6096000" y="3733800"/>
            <a:ext cx="1270000" cy="2133600"/>
            <a:chOff x="285720" y="4724400"/>
            <a:chExt cx="1270000" cy="2133600"/>
          </a:xfrm>
        </p:grpSpPr>
        <p:pic>
          <p:nvPicPr>
            <p:cNvPr id="3074" name="Picture 2"/>
            <p:cNvPicPr>
              <a:picLocks noChangeAspect="1" noChangeArrowheads="1"/>
            </p:cNvPicPr>
            <p:nvPr/>
          </p:nvPicPr>
          <p:blipFill>
            <a:blip r:embed="rId2"/>
            <a:srcRect/>
            <a:stretch>
              <a:fillRect/>
            </a:stretch>
          </p:blipFill>
          <p:spPr bwMode="auto">
            <a:xfrm>
              <a:off x="285720" y="4724400"/>
              <a:ext cx="1270000" cy="2133600"/>
            </a:xfrm>
            <a:prstGeom prst="rect">
              <a:avLst/>
            </a:prstGeom>
            <a:noFill/>
            <a:ln w="9525">
              <a:noFill/>
              <a:miter lim="800000"/>
              <a:headEnd/>
              <a:tailEnd/>
            </a:ln>
            <a:effectLst/>
          </p:spPr>
        </p:pic>
        <p:sp>
          <p:nvSpPr>
            <p:cNvPr id="7" name="TextBox 6"/>
            <p:cNvSpPr txBox="1"/>
            <p:nvPr/>
          </p:nvSpPr>
          <p:spPr>
            <a:xfrm>
              <a:off x="571472" y="6396335"/>
              <a:ext cx="80021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老大</a:t>
              </a:r>
            </a:p>
          </p:txBody>
        </p:sp>
      </p:grpSp>
      <p:grpSp>
        <p:nvGrpSpPr>
          <p:cNvPr id="10" name="组合 9"/>
          <p:cNvGrpSpPr/>
          <p:nvPr/>
        </p:nvGrpSpPr>
        <p:grpSpPr>
          <a:xfrm>
            <a:off x="8277328" y="3733800"/>
            <a:ext cx="1415772" cy="2082800"/>
            <a:chOff x="3571868" y="4775200"/>
            <a:chExt cx="1415772" cy="2082800"/>
          </a:xfrm>
        </p:grpSpPr>
        <p:pic>
          <p:nvPicPr>
            <p:cNvPr id="3075" name="Picture 3"/>
            <p:cNvPicPr>
              <a:picLocks noChangeAspect="1" noChangeArrowheads="1"/>
            </p:cNvPicPr>
            <p:nvPr/>
          </p:nvPicPr>
          <p:blipFill>
            <a:blip r:embed="rId3"/>
            <a:srcRect/>
            <a:stretch>
              <a:fillRect/>
            </a:stretch>
          </p:blipFill>
          <p:spPr bwMode="auto">
            <a:xfrm>
              <a:off x="3571868" y="4775200"/>
              <a:ext cx="1270000" cy="2082800"/>
            </a:xfrm>
            <a:prstGeom prst="rect">
              <a:avLst/>
            </a:prstGeom>
            <a:noFill/>
            <a:ln w="9525">
              <a:noFill/>
              <a:miter lim="800000"/>
              <a:headEnd/>
              <a:tailEnd/>
            </a:ln>
            <a:effectLst/>
          </p:spPr>
        </p:pic>
        <p:sp>
          <p:nvSpPr>
            <p:cNvPr id="9" name="TextBox 8"/>
            <p:cNvSpPr txBox="1"/>
            <p:nvPr/>
          </p:nvSpPr>
          <p:spPr>
            <a:xfrm>
              <a:off x="3571868" y="6396335"/>
              <a:ext cx="1415772"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业务专家</a:t>
              </a:r>
            </a:p>
          </p:txBody>
        </p:sp>
      </p:grpSp>
      <p:grpSp>
        <p:nvGrpSpPr>
          <p:cNvPr id="12" name="组合 11"/>
          <p:cNvGrpSpPr/>
          <p:nvPr/>
        </p:nvGrpSpPr>
        <p:grpSpPr>
          <a:xfrm>
            <a:off x="10293829" y="3632200"/>
            <a:ext cx="1723549" cy="2184400"/>
            <a:chOff x="6286512" y="4673600"/>
            <a:chExt cx="1723549" cy="2184400"/>
          </a:xfrm>
        </p:grpSpPr>
        <p:pic>
          <p:nvPicPr>
            <p:cNvPr id="3076" name="Picture 4"/>
            <p:cNvPicPr>
              <a:picLocks noChangeAspect="1" noChangeArrowheads="1"/>
            </p:cNvPicPr>
            <p:nvPr/>
          </p:nvPicPr>
          <p:blipFill>
            <a:blip r:embed="rId4"/>
            <a:srcRect/>
            <a:stretch>
              <a:fillRect/>
            </a:stretch>
          </p:blipFill>
          <p:spPr bwMode="auto">
            <a:xfrm>
              <a:off x="6500826" y="4673600"/>
              <a:ext cx="1346200" cy="2184400"/>
            </a:xfrm>
            <a:prstGeom prst="rect">
              <a:avLst/>
            </a:prstGeom>
            <a:noFill/>
            <a:ln w="9525">
              <a:noFill/>
              <a:miter lim="800000"/>
              <a:headEnd/>
              <a:tailEnd/>
            </a:ln>
            <a:effectLst/>
          </p:spPr>
        </p:pic>
        <p:sp>
          <p:nvSpPr>
            <p:cNvPr id="11" name="TextBox 10"/>
            <p:cNvSpPr txBox="1"/>
            <p:nvPr/>
          </p:nvSpPr>
          <p:spPr>
            <a:xfrm>
              <a:off x="6286512" y="6396335"/>
              <a:ext cx="172354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需求分析师</a:t>
              </a:r>
            </a:p>
          </p:txBody>
        </p:sp>
      </p:grpSp>
      <p:sp>
        <p:nvSpPr>
          <p:cNvPr id="13" name="文本框 12"/>
          <p:cNvSpPr txBox="1"/>
          <p:nvPr/>
        </p:nvSpPr>
        <p:spPr>
          <a:xfrm>
            <a:off x="274320" y="449590"/>
            <a:ext cx="5466080" cy="58356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注意：如何获取业务建模信息</a:t>
            </a: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5731073" y="601481"/>
            <a:ext cx="491490" cy="318085"/>
            <a:chOff x="3017520" y="601990"/>
            <a:chExt cx="491490" cy="414010"/>
          </a:xfrm>
        </p:grpSpPr>
        <p:sp>
          <p:nvSpPr>
            <p:cNvPr id="21" name="燕尾形 2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卡通素材"/>
          <p:cNvPicPr>
            <a:picLocks noChangeAspect="1" noChangeArrowheads="1"/>
          </p:cNvPicPr>
          <p:nvPr/>
        </p:nvPicPr>
        <p:blipFill>
          <a:blip r:embed="rId2"/>
          <a:srcRect/>
          <a:stretch>
            <a:fillRect/>
          </a:stretch>
        </p:blipFill>
        <p:spPr bwMode="auto">
          <a:xfrm>
            <a:off x="9725052" y="5029200"/>
            <a:ext cx="2344843" cy="1473416"/>
          </a:xfrm>
          <a:prstGeom prst="rect">
            <a:avLst/>
          </a:prstGeom>
          <a:noFill/>
        </p:spPr>
      </p:pic>
      <p:sp>
        <p:nvSpPr>
          <p:cNvPr id="3" name="内容占位符 2"/>
          <p:cNvSpPr>
            <a:spLocks noGrp="1"/>
          </p:cNvSpPr>
          <p:nvPr>
            <p:ph idx="1"/>
          </p:nvPr>
        </p:nvSpPr>
        <p:spPr>
          <a:xfrm>
            <a:off x="740227" y="1427480"/>
            <a:ext cx="10279603" cy="4389120"/>
          </a:xfrm>
        </p:spPr>
        <p:txBody>
          <a:bodyPr/>
          <a:lstStyle/>
          <a:p>
            <a:pPr>
              <a:lnSpc>
                <a:spcPct val="120000"/>
              </a:lnSpc>
            </a:pPr>
            <a:r>
              <a:rPr lang="zh-CN" altLang="en-US" sz="2400" dirty="0"/>
              <a:t>形式：面对面会议。</a:t>
            </a:r>
            <a:endParaRPr lang="en-US" altLang="zh-CN" sz="2400" dirty="0"/>
          </a:p>
          <a:p>
            <a:pPr>
              <a:lnSpc>
                <a:spcPct val="120000"/>
              </a:lnSpc>
            </a:pPr>
            <a:r>
              <a:rPr lang="zh-CN" altLang="en-US" sz="2400" dirty="0"/>
              <a:t>参会人：甲乙双方在业务建模阶段的主要参与者。</a:t>
            </a:r>
            <a:endParaRPr lang="en-US" altLang="zh-CN" sz="2400" dirty="0"/>
          </a:p>
          <a:p>
            <a:pPr>
              <a:lnSpc>
                <a:spcPct val="120000"/>
              </a:lnSpc>
            </a:pPr>
            <a:r>
              <a:rPr lang="zh-CN" altLang="en-US" sz="2400" dirty="0"/>
              <a:t>被审材料：系统愿景、选定组织、</a:t>
            </a:r>
            <a:r>
              <a:rPr lang="zh-CN" altLang="en-US" sz="2400" dirty="0">
                <a:solidFill>
                  <a:srgbClr val="FF0000"/>
                </a:solidFill>
              </a:rPr>
              <a:t>业务用例、业务现状序列图、业务改进序列图</a:t>
            </a:r>
            <a:r>
              <a:rPr lang="zh-CN" altLang="en-US" sz="2400" dirty="0">
                <a:solidFill>
                  <a:schemeClr val="tx1"/>
                </a:solidFill>
              </a:rPr>
              <a:t>。</a:t>
            </a:r>
            <a:endParaRPr lang="en-US" altLang="zh-CN" sz="2400" dirty="0"/>
          </a:p>
          <a:p>
            <a:pPr>
              <a:lnSpc>
                <a:spcPct val="120000"/>
              </a:lnSpc>
            </a:pPr>
            <a:r>
              <a:rPr lang="zh-CN" altLang="en-US" sz="2400" dirty="0"/>
              <a:t>过程：需求分析师主持，介绍业务建模成果，所有参与者交流讨论，达成统一理解和确认。</a:t>
            </a:r>
            <a:endParaRPr lang="en-US" altLang="zh-CN" sz="2400" dirty="0"/>
          </a:p>
          <a:p>
            <a:pPr>
              <a:lnSpc>
                <a:spcPct val="120000"/>
              </a:lnSpc>
            </a:pPr>
            <a:r>
              <a:rPr lang="zh-CN" altLang="en-US" sz="2400" dirty="0"/>
              <a:t>结论：所有参与者</a:t>
            </a:r>
            <a:r>
              <a:rPr lang="zh-CN" altLang="en-US" sz="2400" dirty="0">
                <a:solidFill>
                  <a:srgbClr val="FF0000"/>
                </a:solidFill>
              </a:rPr>
              <a:t>签字</a:t>
            </a:r>
            <a:r>
              <a:rPr lang="zh-CN" altLang="en-US" sz="2400" dirty="0"/>
              <a:t>确认。</a:t>
            </a:r>
            <a:r>
              <a:rPr lang="zh-CN" altLang="en-US" sz="2400" dirty="0" smtClean="0"/>
              <a:t>（也</a:t>
            </a:r>
            <a:r>
              <a:rPr lang="zh-CN" altLang="en-US" sz="2400" dirty="0"/>
              <a:t>有可能是未达成共识，需要返工。）</a:t>
            </a:r>
            <a:endParaRPr lang="en-US" altLang="zh-CN" sz="2400" dirty="0"/>
          </a:p>
          <a:p>
            <a:pPr>
              <a:lnSpc>
                <a:spcPct val="120000"/>
              </a:lnSpc>
            </a:pPr>
            <a:r>
              <a:rPr lang="zh-CN" altLang="en-US" sz="2400" dirty="0"/>
              <a:t>注意：后续的工作基本不</a:t>
            </a:r>
            <a:r>
              <a:rPr lang="zh-CN" altLang="en-US" sz="2400" dirty="0" smtClean="0"/>
              <a:t>需要“老大”</a:t>
            </a:r>
            <a:r>
              <a:rPr lang="zh-CN" altLang="en-US" sz="2400" dirty="0"/>
              <a:t>的参与了。</a:t>
            </a:r>
          </a:p>
        </p:txBody>
      </p:sp>
      <p:sp>
        <p:nvSpPr>
          <p:cNvPr id="5" name="文本框 4"/>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业务建模结果复核方法</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562673"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一是完善业务建模成果，寻找是否有遗漏或错误的地方进行修正，如果问题明显，就需要</a:t>
            </a:r>
            <a:r>
              <a:rPr lang="zh-CN" altLang="en-US" dirty="0">
                <a:solidFill>
                  <a:srgbClr val="FF0000"/>
                </a:solidFill>
              </a:rPr>
              <a:t>迭代</a:t>
            </a:r>
            <a:r>
              <a:rPr lang="zh-CN" altLang="en-US" dirty="0"/>
              <a:t>回去继续做业务建模工作；</a:t>
            </a:r>
            <a:endParaRPr lang="en-US" altLang="zh-CN" dirty="0"/>
          </a:p>
          <a:p>
            <a:pPr>
              <a:lnSpc>
                <a:spcPct val="150000"/>
              </a:lnSpc>
            </a:pPr>
            <a:r>
              <a:rPr lang="zh-CN" altLang="en-US" dirty="0"/>
              <a:t>二是关键干系人在信息和意见上达成一致，并共同</a:t>
            </a:r>
            <a:r>
              <a:rPr lang="zh-CN" altLang="en-US" dirty="0">
                <a:solidFill>
                  <a:srgbClr val="FF0000"/>
                </a:solidFill>
              </a:rPr>
              <a:t>签字</a:t>
            </a:r>
            <a:r>
              <a:rPr lang="zh-CN" altLang="en-US" dirty="0"/>
              <a:t>确认，作为下一阶段启动的标志。</a:t>
            </a:r>
          </a:p>
        </p:txBody>
      </p:sp>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业务建模结果复核目的</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62673" y="61508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2"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如果下面问题已经很清楚了，就可以精简业务建模并直接进入需求分析阶段。</a:t>
            </a:r>
            <a:endParaRPr lang="en-US" altLang="zh-CN" dirty="0"/>
          </a:p>
          <a:p>
            <a:pPr lvl="1">
              <a:lnSpc>
                <a:spcPct val="150000"/>
              </a:lnSpc>
            </a:pPr>
            <a:r>
              <a:rPr lang="zh-CN" altLang="en-US" dirty="0"/>
              <a:t>系统是改善什么业务组织（或人群）的价值？</a:t>
            </a:r>
            <a:endParaRPr lang="en-US" altLang="zh-CN" dirty="0"/>
          </a:p>
          <a:p>
            <a:pPr lvl="1">
              <a:lnSpc>
                <a:spcPct val="150000"/>
              </a:lnSpc>
            </a:pPr>
            <a:r>
              <a:rPr lang="zh-CN" altLang="en-US" dirty="0"/>
              <a:t>改善哪方面价值？目前这方面有什么不足？</a:t>
            </a:r>
            <a:endParaRPr lang="en-US" altLang="zh-CN" dirty="0"/>
          </a:p>
          <a:p>
            <a:pPr lvl="1">
              <a:lnSpc>
                <a:spcPct val="150000"/>
              </a:lnSpc>
            </a:pPr>
            <a:r>
              <a:rPr lang="zh-CN" altLang="en-US" dirty="0"/>
              <a:t>系统可以改进哪些不足？</a:t>
            </a:r>
          </a:p>
        </p:txBody>
      </p:sp>
      <p:sp>
        <p:nvSpPr>
          <p:cNvPr id="5" name="文本框 4"/>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思考：业务建模能否精简？</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251311"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2"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优化管理</a:t>
            </a:r>
            <a:endParaRPr lang="en-US" altLang="zh-CN" dirty="0"/>
          </a:p>
          <a:p>
            <a:pPr>
              <a:lnSpc>
                <a:spcPct val="150000"/>
              </a:lnSpc>
            </a:pPr>
            <a:r>
              <a:rPr lang="zh-CN" altLang="en-US" dirty="0"/>
              <a:t>流程改进</a:t>
            </a:r>
            <a:endParaRPr lang="en-US" altLang="zh-CN" dirty="0"/>
          </a:p>
          <a:p>
            <a:pPr>
              <a:lnSpc>
                <a:spcPct val="150000"/>
              </a:lnSpc>
            </a:pPr>
            <a:r>
              <a:rPr lang="zh-CN" altLang="en-US" dirty="0"/>
              <a:t>员工培训</a:t>
            </a:r>
            <a:endParaRPr lang="en-US" altLang="zh-CN" dirty="0"/>
          </a:p>
          <a:p>
            <a:pPr>
              <a:lnSpc>
                <a:spcPct val="150000"/>
              </a:lnSpc>
            </a:pPr>
            <a:r>
              <a:rPr lang="en-US" altLang="zh-CN" dirty="0"/>
              <a:t>……</a:t>
            </a:r>
            <a:endParaRPr lang="zh-CN" altLang="en-US" dirty="0"/>
          </a:p>
        </p:txBody>
      </p:sp>
      <p:sp>
        <p:nvSpPr>
          <p:cNvPr id="5" name="文本框 4"/>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思考：业务建模只能用来指导软件分析吗？</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942" y="540435"/>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529588" y="1982450"/>
            <a:ext cx="5383205" cy="1569660"/>
          </a:xfrm>
          <a:prstGeom prst="rect">
            <a:avLst/>
          </a:prstGeom>
          <a:noFill/>
        </p:spPr>
        <p:txBody>
          <a:bodyPr wrap="none" rtlCol="0">
            <a:spAutoFit/>
          </a:bodyPr>
          <a:lstStyle/>
          <a:p>
            <a:r>
              <a:rPr lang="en-US" altLang="zh-CN" sz="9600" b="1" dirty="0">
                <a:solidFill>
                  <a:srgbClr val="B82E24"/>
                </a:solidFill>
                <a:latin typeface="Times New Roman" panose="02020603050405020304" pitchFamily="18" charset="0"/>
                <a:cs typeface="Times New Roman" panose="02020603050405020304" pitchFamily="18" charset="0"/>
              </a:rPr>
              <a:t>THANKS</a:t>
            </a:r>
            <a:endParaRPr lang="zh-CN" altLang="en-US" sz="6000" b="1" dirty="0">
              <a:solidFill>
                <a:srgbClr val="141316"/>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83030" y="607151"/>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占位符 2"/>
          <p:cNvSpPr txBox="1"/>
          <p:nvPr/>
        </p:nvSpPr>
        <p:spPr>
          <a:xfrm>
            <a:off x="393701" y="1169761"/>
            <a:ext cx="6438173" cy="40757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r>
              <a:rPr lang="zh-CN" altLang="en-US" sz="2400" dirty="0">
                <a:latin typeface="微软雅黑" panose="020B0503020204020204" pitchFamily="34" charset="-122"/>
                <a:ea typeface="微软雅黑" panose="020B0503020204020204" pitchFamily="34" charset="-122"/>
              </a:rPr>
              <a:t>今天</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已为各行种业的企业提供了信息化改造服务。假设，一个陌生行业的企业客户（比如保险公司）来找你开发信息系统，你从哪里下手开始呢？你怎么能快速精准地找到客户的交叉点，并制定出适用的解决方案呢？</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r>
              <a:rPr lang="zh-CN" altLang="en-US" sz="2400" dirty="0">
                <a:latin typeface="微软雅黑" panose="020B0503020204020204" pitchFamily="34" charset="-122"/>
                <a:ea typeface="微软雅黑" panose="020B0503020204020204" pitchFamily="34" charset="-122"/>
              </a:rPr>
              <a:t>不懂客户就盲目提出解决方案，就像医生不诊断就出药方一样，后果是非常严重的，从</a:t>
            </a:r>
            <a:r>
              <a:rPr lang="zh-CN" altLang="en-US" sz="2400" b="1" dirty="0">
                <a:solidFill>
                  <a:srgbClr val="FFC000"/>
                </a:solidFill>
                <a:latin typeface="微软雅黑" panose="020B0503020204020204" pitchFamily="34" charset="-122"/>
                <a:ea typeface="微软雅黑" panose="020B0503020204020204" pitchFamily="34" charset="-122"/>
              </a:rPr>
              <a:t>金山的事故</a:t>
            </a:r>
            <a:r>
              <a:rPr lang="zh-CN" altLang="en-US" sz="2400" dirty="0">
                <a:latin typeface="微软雅黑" panose="020B0503020204020204" pitchFamily="34" charset="-122"/>
                <a:ea typeface="微软雅黑" panose="020B0503020204020204" pitchFamily="34" charset="-122"/>
              </a:rPr>
              <a:t>开始。</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endParaRPr lang="en-US" altLang="zh-CN" sz="24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912" y="3056800"/>
            <a:ext cx="5114925" cy="3181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掌握给企业看病的方法</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62673" y="602277"/>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C:\Users\qile\Desktop\软件过程\更新图片资源\参考图片\u=3400121047,3526775889&amp;fm=11&amp;gp=0.jpgu=3400121047,3526775889&amp;fm=11&amp;gp=0"/>
          <p:cNvPicPr>
            <a:picLocks noChangeAspect="1"/>
          </p:cNvPicPr>
          <p:nvPr/>
        </p:nvPicPr>
        <p:blipFill>
          <a:blip r:embed="rId3"/>
          <a:srcRect/>
          <a:stretch>
            <a:fillRect/>
          </a:stretch>
        </p:blipFill>
        <p:spPr>
          <a:xfrm>
            <a:off x="1636395" y="1308735"/>
            <a:ext cx="3653155" cy="2228215"/>
          </a:xfrm>
          <a:prstGeom prst="rect">
            <a:avLst/>
          </a:prstGeom>
        </p:spPr>
      </p:pic>
      <p:pic>
        <p:nvPicPr>
          <p:cNvPr id="17" name="图片 16" descr="C:\Users\qile\Desktop\软件过程\更新图片资源\参考图片\图片2.png图片2"/>
          <p:cNvPicPr>
            <a:picLocks noChangeAspect="1"/>
          </p:cNvPicPr>
          <p:nvPr/>
        </p:nvPicPr>
        <p:blipFill>
          <a:blip r:embed="rId4"/>
          <a:srcRect/>
          <a:stretch>
            <a:fillRect/>
          </a:stretch>
        </p:blipFill>
        <p:spPr>
          <a:xfrm>
            <a:off x="7261860" y="3841750"/>
            <a:ext cx="4130675" cy="2437130"/>
          </a:xfrm>
          <a:prstGeom prst="rect">
            <a:avLst/>
          </a:prstGeom>
        </p:spPr>
      </p:pic>
      <p:sp>
        <p:nvSpPr>
          <p:cNvPr id="29" name="文本框 28"/>
          <p:cNvSpPr txBox="1"/>
          <p:nvPr/>
        </p:nvSpPr>
        <p:spPr>
          <a:xfrm>
            <a:off x="8999393" y="5908755"/>
            <a:ext cx="2393604" cy="369332"/>
          </a:xfrm>
          <a:prstGeom prst="rect">
            <a:avLst/>
          </a:prstGeom>
          <a:noFill/>
        </p:spPr>
        <p:txBody>
          <a:bodyPr wrap="none" rtlCol="0">
            <a:spAutoFit/>
          </a:bodyPr>
          <a:lstStyle/>
          <a:p>
            <a:r>
              <a:rPr lang="zh-CN" altLang="en-US" b="1" dirty="0">
                <a:solidFill>
                  <a:srgbClr val="FF0000"/>
                </a:solidFill>
                <a:latin typeface="+mn-ea"/>
              </a:rPr>
              <a:t>业务用例</a:t>
            </a:r>
            <a:r>
              <a:rPr lang="en-US" altLang="zh-CN" b="1" dirty="0">
                <a:solidFill>
                  <a:srgbClr val="FF0000"/>
                </a:solidFill>
                <a:latin typeface="+mn-ea"/>
              </a:rPr>
              <a:t>+</a:t>
            </a:r>
            <a:r>
              <a:rPr lang="zh-CN" altLang="en-US" b="1" dirty="0">
                <a:solidFill>
                  <a:srgbClr val="FF0000"/>
                </a:solidFill>
                <a:latin typeface="+mn-ea"/>
              </a:rPr>
              <a:t>业务序列图</a:t>
            </a:r>
          </a:p>
        </p:txBody>
      </p:sp>
      <p:pic>
        <p:nvPicPr>
          <p:cNvPr id="14" name="图片 13" descr="C:\Users\qile\Desktop\软件过程\更新图片资源\参考图片\业务建模2.jpg业务建模2"/>
          <p:cNvPicPr>
            <a:picLocks noChangeAspect="1"/>
          </p:cNvPicPr>
          <p:nvPr/>
        </p:nvPicPr>
        <p:blipFill>
          <a:blip r:embed="rId5"/>
          <a:srcRect/>
          <a:stretch>
            <a:fillRect/>
          </a:stretch>
        </p:blipFill>
        <p:spPr>
          <a:xfrm>
            <a:off x="1636395" y="3841750"/>
            <a:ext cx="3653790" cy="2436495"/>
          </a:xfrm>
          <a:prstGeom prst="rect">
            <a:avLst/>
          </a:prstGeom>
        </p:spPr>
      </p:pic>
      <p:sp>
        <p:nvSpPr>
          <p:cNvPr id="15" name="文本框 14"/>
          <p:cNvSpPr txBox="1"/>
          <p:nvPr/>
        </p:nvSpPr>
        <p:spPr>
          <a:xfrm>
            <a:off x="4187647" y="5909934"/>
            <a:ext cx="1102360" cy="368300"/>
          </a:xfrm>
          <a:prstGeom prst="rect">
            <a:avLst/>
          </a:prstGeom>
          <a:noFill/>
        </p:spPr>
        <p:txBody>
          <a:bodyPr wrap="none" rtlCol="0">
            <a:spAutoFit/>
          </a:bodyPr>
          <a:lstStyle/>
          <a:p>
            <a:r>
              <a:rPr lang="zh-CN" altLang="en-US" b="1" dirty="0">
                <a:solidFill>
                  <a:srgbClr val="FF0000"/>
                </a:solidFill>
                <a:latin typeface="+mn-ea"/>
              </a:rPr>
              <a:t>病例模型</a:t>
            </a:r>
          </a:p>
        </p:txBody>
      </p:sp>
      <p:sp>
        <p:nvSpPr>
          <p:cNvPr id="16" name="文本框 15"/>
          <p:cNvSpPr txBox="1"/>
          <p:nvPr/>
        </p:nvSpPr>
        <p:spPr>
          <a:xfrm>
            <a:off x="4187012" y="3168639"/>
            <a:ext cx="1102360" cy="368300"/>
          </a:xfrm>
          <a:prstGeom prst="rect">
            <a:avLst/>
          </a:prstGeom>
          <a:noFill/>
        </p:spPr>
        <p:txBody>
          <a:bodyPr wrap="none" rtlCol="0">
            <a:spAutoFit/>
          </a:bodyPr>
          <a:lstStyle/>
          <a:p>
            <a:r>
              <a:rPr lang="zh-CN" altLang="en-US" b="1" dirty="0">
                <a:solidFill>
                  <a:srgbClr val="FF0000"/>
                </a:solidFill>
                <a:latin typeface="+mn-ea"/>
              </a:rPr>
              <a:t>病情检查</a:t>
            </a:r>
          </a:p>
        </p:txBody>
      </p:sp>
      <p:sp>
        <p:nvSpPr>
          <p:cNvPr id="18" name="文本框 17"/>
          <p:cNvSpPr txBox="1"/>
          <p:nvPr/>
        </p:nvSpPr>
        <p:spPr>
          <a:xfrm>
            <a:off x="698038" y="2301955"/>
            <a:ext cx="693420" cy="2553335"/>
          </a:xfrm>
          <a:prstGeom prst="rect">
            <a:avLst/>
          </a:prstGeom>
          <a:noFill/>
        </p:spPr>
        <p:txBody>
          <a:bodyPr wrap="none" rtlCol="0">
            <a:spAutoFit/>
          </a:bodyPr>
          <a:lstStyle/>
          <a:p>
            <a:r>
              <a:rPr lang="zh-CN" altLang="en-US" sz="4000" b="1" dirty="0">
                <a:solidFill>
                  <a:schemeClr val="tx1"/>
                </a:solidFill>
                <a:latin typeface="+mn-ea"/>
              </a:rPr>
              <a:t>给</a:t>
            </a:r>
          </a:p>
          <a:p>
            <a:r>
              <a:rPr lang="zh-CN" altLang="en-US" sz="4000" b="1" dirty="0">
                <a:solidFill>
                  <a:schemeClr val="tx1"/>
                </a:solidFill>
                <a:latin typeface="+mn-ea"/>
              </a:rPr>
              <a:t>人</a:t>
            </a:r>
          </a:p>
          <a:p>
            <a:r>
              <a:rPr lang="zh-CN" altLang="en-US" sz="4000" b="1" dirty="0">
                <a:solidFill>
                  <a:schemeClr val="tx1"/>
                </a:solidFill>
                <a:latin typeface="+mn-ea"/>
              </a:rPr>
              <a:t>看</a:t>
            </a:r>
          </a:p>
          <a:p>
            <a:r>
              <a:rPr lang="zh-CN" altLang="en-US" sz="4000" b="1" dirty="0">
                <a:solidFill>
                  <a:schemeClr val="tx1"/>
                </a:solidFill>
                <a:latin typeface="+mn-ea"/>
              </a:rPr>
              <a:t>病</a:t>
            </a:r>
          </a:p>
        </p:txBody>
      </p:sp>
      <p:sp>
        <p:nvSpPr>
          <p:cNvPr id="19" name="文本框 18"/>
          <p:cNvSpPr txBox="1"/>
          <p:nvPr/>
        </p:nvSpPr>
        <p:spPr>
          <a:xfrm>
            <a:off x="6280958" y="1993980"/>
            <a:ext cx="693420" cy="3169285"/>
          </a:xfrm>
          <a:prstGeom prst="rect">
            <a:avLst/>
          </a:prstGeom>
          <a:noFill/>
        </p:spPr>
        <p:txBody>
          <a:bodyPr wrap="none" rtlCol="0">
            <a:spAutoFit/>
          </a:bodyPr>
          <a:lstStyle/>
          <a:p>
            <a:r>
              <a:rPr lang="zh-CN" altLang="en-US" sz="4000" b="1" dirty="0">
                <a:solidFill>
                  <a:schemeClr val="tx1"/>
                </a:solidFill>
                <a:latin typeface="+mn-ea"/>
              </a:rPr>
              <a:t>给</a:t>
            </a:r>
          </a:p>
          <a:p>
            <a:r>
              <a:rPr lang="zh-CN" altLang="en-US" sz="4000" b="1" dirty="0">
                <a:solidFill>
                  <a:schemeClr val="tx1"/>
                </a:solidFill>
                <a:latin typeface="+mn-ea"/>
              </a:rPr>
              <a:t>企</a:t>
            </a:r>
          </a:p>
          <a:p>
            <a:r>
              <a:rPr lang="zh-CN" altLang="en-US" sz="4000" b="1" dirty="0">
                <a:solidFill>
                  <a:schemeClr val="tx1"/>
                </a:solidFill>
                <a:latin typeface="+mn-ea"/>
              </a:rPr>
              <a:t>业</a:t>
            </a:r>
          </a:p>
          <a:p>
            <a:r>
              <a:rPr lang="zh-CN" altLang="en-US" sz="4000" b="1" dirty="0">
                <a:solidFill>
                  <a:schemeClr val="tx1"/>
                </a:solidFill>
                <a:latin typeface="+mn-ea"/>
              </a:rPr>
              <a:t>看</a:t>
            </a:r>
          </a:p>
          <a:p>
            <a:r>
              <a:rPr lang="zh-CN" altLang="en-US" sz="4000" b="1" dirty="0">
                <a:solidFill>
                  <a:schemeClr val="tx1"/>
                </a:solidFill>
                <a:latin typeface="+mn-ea"/>
              </a:rPr>
              <a:t>病</a:t>
            </a:r>
          </a:p>
        </p:txBody>
      </p:sp>
      <p:pic>
        <p:nvPicPr>
          <p:cNvPr id="20" name="图片 19" descr="C:\Users\qile\Desktop\软件过程\更新图片资源\参考图片\下载2.jpg下载2"/>
          <p:cNvPicPr>
            <a:picLocks noChangeAspect="1"/>
          </p:cNvPicPr>
          <p:nvPr/>
        </p:nvPicPr>
        <p:blipFill>
          <a:blip r:embed="rId6"/>
          <a:srcRect/>
          <a:stretch>
            <a:fillRect/>
          </a:stretch>
        </p:blipFill>
        <p:spPr>
          <a:xfrm>
            <a:off x="7261860" y="1308735"/>
            <a:ext cx="4192270" cy="2228215"/>
          </a:xfrm>
          <a:prstGeom prst="rect">
            <a:avLst/>
          </a:prstGeom>
        </p:spPr>
      </p:pic>
      <p:sp>
        <p:nvSpPr>
          <p:cNvPr id="21" name="文本框 20"/>
          <p:cNvSpPr txBox="1"/>
          <p:nvPr/>
        </p:nvSpPr>
        <p:spPr>
          <a:xfrm>
            <a:off x="9892203" y="3168730"/>
            <a:ext cx="1562100" cy="368300"/>
          </a:xfrm>
          <a:prstGeom prst="rect">
            <a:avLst/>
          </a:prstGeom>
          <a:noFill/>
        </p:spPr>
        <p:txBody>
          <a:bodyPr wrap="none" rtlCol="0">
            <a:spAutoFit/>
          </a:bodyPr>
          <a:lstStyle/>
          <a:p>
            <a:r>
              <a:rPr lang="zh-CN" b="1" dirty="0">
                <a:solidFill>
                  <a:srgbClr val="FF0000"/>
                </a:solidFill>
                <a:latin typeface="+mn-ea"/>
              </a:rPr>
              <a:t>企业需求调查</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5" grpId="0"/>
      <p:bldP spid="16" grpId="0"/>
      <p:bldP spid="18" grpId="0"/>
      <p:bldP spid="19"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6717" y="1418843"/>
            <a:ext cx="10063114" cy="4636792"/>
          </a:xfrm>
          <a:solidFill>
            <a:srgbClr val="FFFF00"/>
          </a:solidFill>
        </p:spPr>
        <p:txBody>
          <a:bodyPr>
            <a:normAutofit/>
          </a:bodyPr>
          <a:lstStyle/>
          <a:p>
            <a:pPr>
              <a:lnSpc>
                <a:spcPct val="150000"/>
              </a:lnSpc>
            </a:pPr>
            <a:r>
              <a:rPr lang="zh-CN" altLang="en-US" dirty="0"/>
              <a:t>业务建模要求我们</a:t>
            </a:r>
            <a:r>
              <a:rPr lang="zh-CN" altLang="en-US" dirty="0">
                <a:solidFill>
                  <a:srgbClr val="FF0000"/>
                </a:solidFill>
              </a:rPr>
              <a:t>把视角从软件系统转向客户组织，站在客户角度看问题</a:t>
            </a:r>
            <a:r>
              <a:rPr lang="zh-CN" altLang="en-US" dirty="0"/>
              <a:t>，以达到清晰准确地“诊断”，对症“开方”。</a:t>
            </a:r>
            <a:endParaRPr lang="en-US" altLang="zh-CN" dirty="0"/>
          </a:p>
          <a:p>
            <a:pPr marL="914400" lvl="1" indent="-457200">
              <a:lnSpc>
                <a:spcPct val="150000"/>
              </a:lnSpc>
              <a:buFont typeface="+mj-lt"/>
              <a:buAutoNum type="arabicPeriod"/>
            </a:pPr>
            <a:r>
              <a:rPr lang="zh-CN" altLang="en-US" dirty="0"/>
              <a:t>明确为谁服务</a:t>
            </a:r>
            <a:r>
              <a:rPr lang="en-US" altLang="zh-CN" dirty="0"/>
              <a:t>--</a:t>
            </a:r>
            <a:r>
              <a:rPr lang="zh-CN" altLang="en-US" dirty="0"/>
              <a:t>找准</a:t>
            </a:r>
            <a:r>
              <a:rPr lang="zh-CN" altLang="en-US" dirty="0">
                <a:solidFill>
                  <a:srgbClr val="FF0000"/>
                </a:solidFill>
              </a:rPr>
              <a:t>客户</a:t>
            </a:r>
            <a:r>
              <a:rPr lang="zh-CN" altLang="en-US" dirty="0"/>
              <a:t>及其</a:t>
            </a:r>
            <a:r>
              <a:rPr lang="zh-CN" altLang="en-US" dirty="0">
                <a:solidFill>
                  <a:srgbClr val="FF0000"/>
                </a:solidFill>
              </a:rPr>
              <a:t>愿景</a:t>
            </a:r>
            <a:r>
              <a:rPr lang="zh-CN" altLang="en-US" dirty="0"/>
              <a:t>，切记不是在为自己做系统；</a:t>
            </a:r>
            <a:endParaRPr lang="en-US" altLang="zh-CN" dirty="0"/>
          </a:p>
          <a:p>
            <a:pPr marL="914400" lvl="1" indent="-457200">
              <a:lnSpc>
                <a:spcPct val="150000"/>
              </a:lnSpc>
              <a:buFont typeface="+mj-lt"/>
              <a:buAutoNum type="arabicPeriod"/>
            </a:pPr>
            <a:r>
              <a:rPr lang="zh-CN" altLang="en-US" dirty="0"/>
              <a:t>要改进的组织是什么现状</a:t>
            </a:r>
            <a:r>
              <a:rPr lang="en-US" altLang="zh-CN" dirty="0"/>
              <a:t>--</a:t>
            </a:r>
            <a:r>
              <a:rPr lang="zh-CN" altLang="en-US" dirty="0"/>
              <a:t>有什么</a:t>
            </a:r>
            <a:r>
              <a:rPr lang="zh-CN" altLang="en-US" dirty="0">
                <a:solidFill>
                  <a:srgbClr val="FF0000"/>
                </a:solidFill>
              </a:rPr>
              <a:t>痛处</a:t>
            </a:r>
            <a:r>
              <a:rPr lang="zh-CN" altLang="en-US" dirty="0"/>
              <a:t>和</a:t>
            </a:r>
            <a:r>
              <a:rPr lang="zh-CN" altLang="en-US" dirty="0">
                <a:solidFill>
                  <a:srgbClr val="FF0000"/>
                </a:solidFill>
              </a:rPr>
              <a:t>不足</a:t>
            </a:r>
            <a:r>
              <a:rPr lang="zh-CN" altLang="en-US" dirty="0"/>
              <a:t>；</a:t>
            </a:r>
            <a:endParaRPr lang="en-US" altLang="zh-CN" dirty="0"/>
          </a:p>
          <a:p>
            <a:pPr marL="914400" lvl="1" indent="-457200">
              <a:lnSpc>
                <a:spcPct val="150000"/>
              </a:lnSpc>
              <a:buFont typeface="+mj-lt"/>
              <a:buAutoNum type="arabicPeriod"/>
            </a:pPr>
            <a:r>
              <a:rPr lang="zh-CN" altLang="en-US" dirty="0"/>
              <a:t>如何</a:t>
            </a:r>
            <a:r>
              <a:rPr lang="zh-CN" altLang="en-US" dirty="0">
                <a:solidFill>
                  <a:srgbClr val="FF0000"/>
                </a:solidFill>
              </a:rPr>
              <a:t>改进</a:t>
            </a:r>
            <a:r>
              <a:rPr lang="en-US" altLang="zh-CN" dirty="0"/>
              <a:t>--</a:t>
            </a:r>
            <a:r>
              <a:rPr lang="zh-CN" altLang="en-US" dirty="0"/>
              <a:t>新系统的价值就是解决客户痛处、改良客户不足，这才是客户愿意掏腰包的动力；</a:t>
            </a:r>
          </a:p>
          <a:p>
            <a:pPr marL="914400" lvl="1" indent="-457200">
              <a:lnSpc>
                <a:spcPct val="150000"/>
              </a:lnSpc>
              <a:buFont typeface="+mj-lt"/>
              <a:buAutoNum type="arabicPeriod"/>
            </a:pPr>
            <a:r>
              <a:rPr lang="zh-CN" altLang="en-US" dirty="0"/>
              <a:t>在业务建模和</a:t>
            </a:r>
            <a:r>
              <a:rPr lang="zh-CN" altLang="en-US" dirty="0" smtClean="0"/>
              <a:t>需求分析</a:t>
            </a:r>
            <a:r>
              <a:rPr lang="zh-CN" altLang="en-US" dirty="0"/>
              <a:t>阶段</a:t>
            </a:r>
            <a:r>
              <a:rPr lang="zh-CN" altLang="en-US" dirty="0" smtClean="0"/>
              <a:t>，</a:t>
            </a:r>
            <a:r>
              <a:rPr lang="zh-CN" altLang="en-US" dirty="0"/>
              <a:t>忘掉自己技术专家的身份；</a:t>
            </a:r>
          </a:p>
        </p:txBody>
      </p:sp>
      <p:sp>
        <p:nvSpPr>
          <p:cNvPr id="5" name="文本框 4"/>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a:t>
            </a:r>
            <a:r>
              <a:rPr lang="zh-CN" altLang="en-US" sz="3200" b="1" dirty="0" smtClean="0">
                <a:solidFill>
                  <a:srgbClr val="141316"/>
                </a:solidFill>
                <a:latin typeface="微软雅黑" panose="020B0503020204020204" pitchFamily="34" charset="-122"/>
                <a:ea typeface="微软雅黑" panose="020B0503020204020204" pitchFamily="34" charset="-122"/>
              </a:rPr>
              <a:t>意义及要点</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545757" y="62760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TotalTime>
  <Words>2868</Words>
  <Application>Microsoft Office PowerPoint</Application>
  <PresentationFormat>自定义</PresentationFormat>
  <Paragraphs>345</Paragraphs>
  <Slides>65</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65</vt:i4>
      </vt:variant>
    </vt:vector>
  </HeadingPairs>
  <TitlesOfParts>
    <vt:vector size="75" baseType="lpstr">
      <vt:lpstr>Arial</vt:lpstr>
      <vt:lpstr>宋体</vt:lpstr>
      <vt:lpstr>Calibri</vt:lpstr>
      <vt:lpstr>Berlin Sans FB Demi</vt:lpstr>
      <vt:lpstr>华康俪金黑W8(P)</vt:lpstr>
      <vt:lpstr>Times New Roman</vt:lpstr>
      <vt:lpstr>微软雅黑</vt:lpstr>
      <vt:lpstr>Calibri Light</vt:lpstr>
      <vt:lpstr>隶书</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胡占利</dc:creator>
  <cp:lastModifiedBy>Mengyi</cp:lastModifiedBy>
  <cp:revision>399</cp:revision>
  <dcterms:created xsi:type="dcterms:W3CDTF">2013-08-14T15:08:00Z</dcterms:created>
  <dcterms:modified xsi:type="dcterms:W3CDTF">2019-09-06T07:08:45Z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